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8" r:id="rId3"/>
    <p:sldId id="264" r:id="rId4"/>
    <p:sldId id="265" r:id="rId5"/>
    <p:sldId id="266" r:id="rId6"/>
    <p:sldId id="267" r:id="rId7"/>
    <p:sldId id="268" r:id="rId8"/>
    <p:sldId id="269" r:id="rId9"/>
    <p:sldId id="273" r:id="rId10"/>
    <p:sldId id="270" r:id="rId11"/>
    <p:sldId id="271" r:id="rId12"/>
    <p:sldId id="275" r:id="rId13"/>
    <p:sldId id="276" r:id="rId14"/>
    <p:sldId id="272" r:id="rId15"/>
    <p:sldId id="277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00"/>
    <a:srgbClr val="004200"/>
    <a:srgbClr val="B0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454" y="-10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C55CD-65CF-4089-A57F-2C287DBAD2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886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ED1247-1CD5-4611-9DA2-8C57DF2D0A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01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BC233-39C7-4D01-991E-6D9E11DA9E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395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B636E-B79A-4BA0-B13A-9F016A40F0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308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AFD2D-6790-4369-86AB-DCF7E613D9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911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07228-4F7D-4076-AB3D-3192CB2863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158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B9E9B-77B2-4322-803B-93ECD9F28C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44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9D66E-A12E-4C74-9AD3-F0457AA7A5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937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9AF04-E537-49E4-A687-F6D1574191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304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2E0A2-A0FD-49C6-9BBA-D625B0A69C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10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F3BE4-45A4-41D5-AC36-4E1BB151F0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332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EEF7C30-4CBC-4F92-8941-028365C982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open?id=1t9-IxMllK5IlGMvWZy3l2-POjMjr5yMO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53.%20&#1045;&#1074;&#1088;&#1072;&#1079;&#1080;&#1103;.%20&#1043;&#1077;&#1086;&#1075;&#1088;&#1072;&#1092;&#1080;&#1095;&#1077;&#1089;&#1082;&#1086;&#1077;%20&#1087;&#1086;&#1083;&#1086;&#1078;&#1077;&#1085;&#1080;&#1077;%20&#1080;%20&#1080;&#1089;&#1090;&#1086;&#1088;&#1080;&#1103;%20&#1080;&#1089;&#1089;&#1083;&#1077;&#1076;&#1086;&#1074;&#1072;&#1085;&#1080;&#1103;.mp4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hyperlink" Target="53.%20&#1058;&#1077;&#1089;&#1090;.%20&#1045;&#1074;&#1088;&#1072;&#1079;&#1080;&#1103;.%20&#1043;&#1077;&#1086;&#1075;&#1088;&#1072;&#1092;&#1080;&#1095;&#1077;&#1089;&#1082;&#1086;&#1077;%20&#1087;&#1086;&#1083;&#1086;&#1078;&#1077;&#1085;&#1080;&#1077;%20&#1080;%20&#1080;&#1089;&#1090;&#1086;&#1088;&#1080;&#1103;%20&#1080;&#1089;&#1089;&#1083;&#1077;&#1076;&#1086;&#1074;&#1072;&#1085;&#1080;&#1103;.docx" TargetMode="External"/><Relationship Id="rId4" Type="http://schemas.openxmlformats.org/officeDocument/2006/relationships/hyperlink" Target="53.%20&#1045;&#1074;&#1088;&#1072;&#1079;&#1080;&#1103;.%20&#1043;&#1077;&#1086;&#1075;&#1088;&#1072;&#1092;&#1080;&#1095;&#1077;&#1089;&#1082;&#1086;&#1077;%20&#1087;&#1086;&#1083;&#1086;&#1078;&#1077;&#1085;&#1080;&#1077;%20&#1080;%20&#1080;&#1089;&#1090;&#1086;&#1088;&#1080;&#1103;%20&#1080;&#1089;&#1089;&#1083;&#1077;&#1076;&#1086;&#1074;&#1072;&#1085;&#1080;&#1103;.pptx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&#1042;&#1080;&#1082;&#1090;&#1086;&#1088;&#1080;&#1085;&#1072;.%20&#1055;&#1091;&#1090;&#1077;&#1096;&#1077;&#1089;&#1090;&#1074;&#1080;&#1077;%20&#1087;&#1086;%20&#1084;&#1072;&#1090;&#1077;&#1088;&#1080;&#1082;&#1072;&#1084;%20&#1080;%20&#1086;&#1082;&#1077;&#1072;&#1085;&#1072;&#1084;%20&#1047;&#1077;&#1084;&#1083;&#1080;/&#1042;&#1080;&#1082;&#1090;&#1086;&#1088;&#1080;&#1085;&#1072;.%20&#1055;&#1091;&#1090;&#1077;&#1096;&#1077;&#1089;&#1090;&#1074;&#1080;&#1077;%20&#1087;&#1086;%20&#1084;&#1072;&#1090;&#1077;&#1088;&#1080;&#1082;&#1072;&#1084;%20&#1080;%20&#1086;&#1082;&#1077;&#1072;&#1085;&#1072;&#1084;%20&#1047;&#1077;&#1084;&#1083;&#1080;.pptx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hyperlink" Target="&#1050;&#1074;&#1077;&#1089;&#1090;_&#1055;&#1091;&#1090;&#1077;&#1096;&#1077;&#1089;&#1090;&#1074;&#1080;&#1103;_5%20&#1082;&#1083;&#1072;&#1089;&#1089;.pptx" TargetMode="Externa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learningapps.org/about.php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geocder.ru/sample-pag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ordscloud.pythonanywhere.com/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eb-in-learning.blogspot.com/2014/05/blog-post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crosens.pptx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hyperlink" Target="zvuki_prirody_-_shum_dozhdya_(zaycev.net).mp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Fausto_Papetti-Polet_kondora.mp3" TargetMode="External"/><Relationship Id="rId5" Type="http://schemas.openxmlformats.org/officeDocument/2006/relationships/image" Target="../media/image15.jpeg"/><Relationship Id="rId4" Type="http://schemas.openxmlformats.org/officeDocument/2006/relationships/hyperlink" Target="shum_-_Okeana_(iPleer.fm).mp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476250"/>
            <a:ext cx="7775575" cy="927100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chemeClr val="tx1"/>
                </a:solidFill>
              </a:rPr>
              <a:t>Государственное учреждение образование</a:t>
            </a:r>
            <a:br>
              <a:rPr lang="ru-RU" sz="2400" smtClean="0">
                <a:solidFill>
                  <a:schemeClr val="tx1"/>
                </a:solidFill>
              </a:rPr>
            </a:br>
            <a:r>
              <a:rPr lang="ru-RU" sz="2400" smtClean="0">
                <a:solidFill>
                  <a:schemeClr val="tx1"/>
                </a:solidFill>
              </a:rPr>
              <a:t> «Лошницкая гимназия Борисовского района»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11638" y="4581525"/>
            <a:ext cx="4464050" cy="1655763"/>
          </a:xfrm>
        </p:spPr>
        <p:txBody>
          <a:bodyPr/>
          <a:lstStyle/>
          <a:p>
            <a:pPr marL="0" algn="just" eaLnBrk="1" hangingPunct="1">
              <a:spcBef>
                <a:spcPts val="0"/>
              </a:spcBef>
              <a:buFontTx/>
              <a:buNone/>
              <a:defRPr/>
            </a:pPr>
            <a:r>
              <a:rPr lang="ru-RU" sz="2400" dirty="0" err="1" smtClean="0">
                <a:latin typeface="+mj-lt"/>
                <a:ea typeface="+mj-ea"/>
                <a:cs typeface="+mj-cs"/>
              </a:rPr>
              <a:t>Дервоед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 Л.И., заместитель</a:t>
            </a:r>
          </a:p>
          <a:p>
            <a:pPr marL="0" algn="just" eaLnBrk="1" hangingPunct="1">
              <a:spcBef>
                <a:spcPts val="0"/>
              </a:spcBef>
              <a:buFontTx/>
              <a:buNone/>
              <a:defRPr/>
            </a:pPr>
            <a:r>
              <a:rPr lang="ru-RU" sz="2400" dirty="0" smtClean="0">
                <a:latin typeface="+mj-lt"/>
                <a:ea typeface="+mj-ea"/>
                <a:cs typeface="+mj-cs"/>
              </a:rPr>
              <a:t>директора по учебной</a:t>
            </a:r>
          </a:p>
          <a:p>
            <a:pPr marL="0" algn="just" eaLnBrk="1" hangingPunct="1">
              <a:spcBef>
                <a:spcPts val="0"/>
              </a:spcBef>
              <a:buFontTx/>
              <a:buNone/>
              <a:defRPr/>
            </a:pPr>
            <a:r>
              <a:rPr lang="ru-RU" sz="2400" dirty="0" smtClean="0">
                <a:latin typeface="+mj-lt"/>
                <a:ea typeface="+mj-ea"/>
                <a:cs typeface="+mj-cs"/>
              </a:rPr>
              <a:t>работе, учитель географии</a:t>
            </a:r>
          </a:p>
        </p:txBody>
      </p:sp>
      <p:sp>
        <p:nvSpPr>
          <p:cNvPr id="2052" name="Rectangle 2"/>
          <p:cNvSpPr txBox="1">
            <a:spLocks noChangeArrowheads="1"/>
          </p:cNvSpPr>
          <p:nvPr/>
        </p:nvSpPr>
        <p:spPr bwMode="auto">
          <a:xfrm>
            <a:off x="755650" y="2562225"/>
            <a:ext cx="7775575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ru-RU" sz="3200" b="1">
                <a:hlinkClick r:id="rId2"/>
              </a:rPr>
              <a:t>Визуализация как способ развития </a:t>
            </a:r>
          </a:p>
          <a:p>
            <a:pPr algn="ctr" eaLnBrk="1" hangingPunct="1"/>
            <a:r>
              <a:rPr lang="ru-RU" sz="3200" b="1">
                <a:hlinkClick r:id="rId2"/>
              </a:rPr>
              <a:t>учебно-познавательных компетенций</a:t>
            </a:r>
            <a:endParaRPr lang="ru-RU" sz="32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312738" y="420688"/>
            <a:ext cx="3971925" cy="1143000"/>
          </a:xfrm>
        </p:spPr>
        <p:txBody>
          <a:bodyPr/>
          <a:lstStyle/>
          <a:p>
            <a:r>
              <a:rPr lang="ru-RU" b="1" smtClean="0"/>
              <a:t>Лэпбук</a:t>
            </a:r>
          </a:p>
        </p:txBody>
      </p:sp>
      <p:sp>
        <p:nvSpPr>
          <p:cNvPr id="1126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4181475" y="549275"/>
            <a:ext cx="4283075" cy="1014413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0" hangingPunct="0">
              <a:buFont typeface="Arial" charset="0"/>
              <a:buNone/>
              <a:defRPr/>
            </a:pPr>
            <a:r>
              <a:rPr lang="ru-RU" sz="2000" dirty="0"/>
              <a:t>–новейший способ организации совместной деятельности в процессе творчества, познания и исследования</a:t>
            </a:r>
          </a:p>
        </p:txBody>
      </p:sp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6" t="5698" r="14333" b="9172"/>
          <a:stretch>
            <a:fillRect/>
          </a:stretch>
        </p:blipFill>
        <p:spPr bwMode="auto">
          <a:xfrm>
            <a:off x="1403350" y="1865313"/>
            <a:ext cx="6134100" cy="405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2212975" y="557213"/>
            <a:ext cx="5257800" cy="647700"/>
          </a:xfrm>
        </p:spPr>
        <p:txBody>
          <a:bodyPr/>
          <a:lstStyle/>
          <a:p>
            <a:r>
              <a:rPr lang="ru-RU" b="1" smtClean="0"/>
              <a:t>Видеоролики</a:t>
            </a:r>
            <a:br>
              <a:rPr lang="ru-RU" b="1" smtClean="0"/>
            </a:br>
            <a:endParaRPr lang="ru-RU" b="1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1341438"/>
            <a:ext cx="8229600" cy="4967287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YouTube</a:t>
            </a:r>
            <a:endParaRPr lang="ru-RU" b="1" dirty="0" smtClean="0"/>
          </a:p>
          <a:p>
            <a:pPr>
              <a:defRPr/>
            </a:pPr>
            <a:r>
              <a:rPr lang="en-US" b="1" dirty="0"/>
              <a:t>infourok.ru </a:t>
            </a:r>
            <a:endParaRPr lang="ru-RU" b="1" dirty="0" smtClean="0"/>
          </a:p>
          <a:p>
            <a:pPr>
              <a:defRPr/>
            </a:pPr>
            <a:r>
              <a:rPr lang="en-US" b="1" dirty="0" smtClean="0"/>
              <a:t>multiurok.ru</a:t>
            </a:r>
            <a:endParaRPr lang="ru-RU" b="1" dirty="0"/>
          </a:p>
          <a:p>
            <a:pPr marL="0" indent="0">
              <a:buFontTx/>
              <a:buNone/>
              <a:defRPr/>
            </a:pPr>
            <a:endParaRPr lang="ru-RU" dirty="0"/>
          </a:p>
        </p:txBody>
      </p:sp>
      <p:pic>
        <p:nvPicPr>
          <p:cNvPr id="12292" name="Picture 2" descr="dis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88" y="1225550"/>
            <a:ext cx="4232275" cy="42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Box 3"/>
          <p:cNvSpPr txBox="1">
            <a:spLocks noChangeArrowheads="1"/>
          </p:cNvSpPr>
          <p:nvPr/>
        </p:nvSpPr>
        <p:spPr bwMode="auto">
          <a:xfrm>
            <a:off x="665163" y="3573463"/>
            <a:ext cx="4176712" cy="212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 sz="2400" b="1">
                <a:hlinkClick r:id="rId3" action="ppaction://hlinkfile"/>
              </a:rPr>
              <a:t>Видеоролики</a:t>
            </a:r>
            <a:endParaRPr lang="ru-RU" sz="2400" b="1"/>
          </a:p>
          <a:p>
            <a:pPr eaLnBrk="1" hangingPunct="1"/>
            <a:r>
              <a:rPr lang="ru-RU" sz="2400" b="1">
                <a:hlinkClick r:id="rId4" action="ppaction://hlinkpres?slideindex=1&amp;slidetitle="/>
              </a:rPr>
              <a:t>Презентации</a:t>
            </a:r>
            <a:endParaRPr lang="ru-RU" sz="2400" b="1"/>
          </a:p>
          <a:p>
            <a:pPr eaLnBrk="1" hangingPunct="1"/>
            <a:r>
              <a:rPr lang="ru-RU" sz="2400" b="1">
                <a:hlinkClick r:id="rId5" action="ppaction://hlinkfile"/>
              </a:rPr>
              <a:t>Тестовые задания</a:t>
            </a:r>
            <a:r>
              <a:rPr lang="en-US" sz="2400" b="1">
                <a:hlinkClick r:id="rId5" action="ppaction://hlinkfile"/>
              </a:rPr>
              <a:t> </a:t>
            </a:r>
            <a:r>
              <a:rPr lang="ru-RU" sz="2400" b="1">
                <a:hlinkClick r:id="rId5" action="ppaction://hlinkfile"/>
              </a:rPr>
              <a:t> </a:t>
            </a:r>
            <a:r>
              <a:rPr lang="en-US" sz="2400" b="1">
                <a:hlinkClick r:id="rId5" action="ppaction://hlinkfile"/>
              </a:rPr>
              <a:t>(Word)</a:t>
            </a:r>
            <a:endParaRPr lang="en-US" sz="2400" b="1"/>
          </a:p>
          <a:p>
            <a:pPr eaLnBrk="1" hangingPunct="1"/>
            <a:r>
              <a:rPr lang="ru-RU" sz="2400" b="1"/>
              <a:t>Тестовые задания (</a:t>
            </a:r>
            <a:r>
              <a:rPr lang="en-US" sz="2400" b="1"/>
              <a:t>MyTest</a:t>
            </a:r>
            <a:r>
              <a:rPr lang="ru-RU" sz="2400" b="1"/>
              <a:t>)</a:t>
            </a:r>
          </a:p>
          <a:p>
            <a:pPr eaLnBrk="1" hangingPunct="1"/>
            <a:endParaRPr lang="ru-RU"/>
          </a:p>
          <a:p>
            <a:pPr eaLnBrk="1" hangingPunct="1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3708400" y="476250"/>
            <a:ext cx="4922838" cy="1143000"/>
          </a:xfrm>
        </p:spPr>
        <p:txBody>
          <a:bodyPr/>
          <a:lstStyle/>
          <a:p>
            <a:r>
              <a:rPr lang="ru-RU" b="1" smtClean="0"/>
              <a:t>Презентации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033" r="28752" b="13792"/>
          <a:stretch>
            <a:fillRect/>
          </a:stretch>
        </p:blipFill>
        <p:spPr bwMode="auto">
          <a:xfrm>
            <a:off x="395288" y="349250"/>
            <a:ext cx="3121025" cy="626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6" name="Объект 2"/>
          <p:cNvSpPr>
            <a:spLocks noGrp="1"/>
          </p:cNvSpPr>
          <p:nvPr>
            <p:ph idx="1"/>
          </p:nvPr>
        </p:nvSpPr>
        <p:spPr>
          <a:xfrm>
            <a:off x="3132138" y="2349500"/>
            <a:ext cx="1217612" cy="14398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sz="2400" smtClean="0"/>
              <a:t>6 класс</a:t>
            </a:r>
          </a:p>
          <a:p>
            <a:pPr marL="0" indent="0">
              <a:buFontTx/>
              <a:buNone/>
            </a:pPr>
            <a:r>
              <a:rPr lang="ru-RU" sz="2400" smtClean="0"/>
              <a:t>7 класс</a:t>
            </a:r>
          </a:p>
          <a:p>
            <a:pPr marL="0" indent="0">
              <a:buFontTx/>
              <a:buNone/>
            </a:pPr>
            <a:r>
              <a:rPr lang="ru-RU" sz="2400" smtClean="0"/>
              <a:t>8 класс</a:t>
            </a:r>
          </a:p>
          <a:p>
            <a:pPr marL="0" indent="0">
              <a:buFontTx/>
              <a:buNone/>
            </a:pPr>
            <a:endParaRPr lang="ru-RU" smtClean="0"/>
          </a:p>
          <a:p>
            <a:pPr marL="0" indent="0">
              <a:buFontTx/>
              <a:buNone/>
            </a:pPr>
            <a:endParaRPr lang="ru-RU" smtClean="0"/>
          </a:p>
        </p:txBody>
      </p:sp>
      <p:pic>
        <p:nvPicPr>
          <p:cNvPr id="13317" name="Picture 5">
            <a:hlinkClick r:id="rId3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538" y="1571625"/>
            <a:ext cx="3384550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1" r="15709" b="9160"/>
          <a:stretch>
            <a:fillRect/>
          </a:stretch>
        </p:blipFill>
        <p:spPr bwMode="auto">
          <a:xfrm>
            <a:off x="4833938" y="3663950"/>
            <a:ext cx="3587750" cy="264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hlinkClick r:id="rId2"/>
              </a:rPr>
              <a:t>LearningApps.org</a:t>
            </a:r>
            <a:endParaRPr lang="ru-RU" smtClean="0"/>
          </a:p>
        </p:txBody>
      </p:sp>
      <p:sp>
        <p:nvSpPr>
          <p:cNvPr id="14339" name="Объект 2"/>
          <p:cNvSpPr>
            <a:spLocks noGrp="1"/>
          </p:cNvSpPr>
          <p:nvPr>
            <p:ph idx="1"/>
          </p:nvPr>
        </p:nvSpPr>
        <p:spPr>
          <a:xfrm>
            <a:off x="442913" y="1484313"/>
            <a:ext cx="8229600" cy="4897437"/>
          </a:xfrm>
        </p:spPr>
        <p:txBody>
          <a:bodyPr/>
          <a:lstStyle/>
          <a:p>
            <a:r>
              <a:rPr lang="ru-RU" smtClean="0"/>
              <a:t>Около 200 заданий</a:t>
            </a: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2" t="8189" r="9729" b="17026"/>
          <a:stretch>
            <a:fillRect/>
          </a:stretch>
        </p:blipFill>
        <p:spPr bwMode="auto">
          <a:xfrm>
            <a:off x="854075" y="2276475"/>
            <a:ext cx="7407275" cy="396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hlinkClick r:id="rId2"/>
              </a:rPr>
              <a:t>Сайт учителя географии</a:t>
            </a:r>
            <a:endParaRPr lang="ru-RU" smtClean="0"/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7" t="9483" r="5852" b="13792"/>
          <a:stretch>
            <a:fillRect/>
          </a:stretch>
        </p:blipFill>
        <p:spPr bwMode="auto">
          <a:xfrm>
            <a:off x="539750" y="2060575"/>
            <a:ext cx="5597525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80" t="16272" r="35460" b="13039"/>
          <a:stretch>
            <a:fillRect/>
          </a:stretch>
        </p:blipFill>
        <p:spPr bwMode="auto">
          <a:xfrm>
            <a:off x="6149975" y="2060575"/>
            <a:ext cx="2459038" cy="337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476250"/>
            <a:ext cx="7775575" cy="927100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chemeClr val="tx1"/>
                </a:solidFill>
              </a:rPr>
              <a:t>Государственное учреждение образование</a:t>
            </a:r>
            <a:br>
              <a:rPr lang="ru-RU" sz="2400" smtClean="0">
                <a:solidFill>
                  <a:schemeClr val="tx1"/>
                </a:solidFill>
              </a:rPr>
            </a:br>
            <a:r>
              <a:rPr lang="ru-RU" sz="2400" smtClean="0">
                <a:solidFill>
                  <a:schemeClr val="tx1"/>
                </a:solidFill>
              </a:rPr>
              <a:t> «Лошницкая гимназия Борисовского района»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11638" y="4581525"/>
            <a:ext cx="4464050" cy="1655763"/>
          </a:xfrm>
        </p:spPr>
        <p:txBody>
          <a:bodyPr/>
          <a:lstStyle/>
          <a:p>
            <a:pPr marL="0" algn="just" eaLnBrk="1" hangingPunct="1">
              <a:spcBef>
                <a:spcPts val="0"/>
              </a:spcBef>
              <a:buFontTx/>
              <a:buNone/>
              <a:defRPr/>
            </a:pPr>
            <a:r>
              <a:rPr lang="ru-RU" sz="2400" dirty="0" err="1" smtClean="0">
                <a:latin typeface="+mj-lt"/>
                <a:ea typeface="+mj-ea"/>
                <a:cs typeface="+mj-cs"/>
              </a:rPr>
              <a:t>Дервоед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 Л.И., заместитель</a:t>
            </a:r>
          </a:p>
          <a:p>
            <a:pPr marL="0" algn="just" eaLnBrk="1" hangingPunct="1">
              <a:spcBef>
                <a:spcPts val="0"/>
              </a:spcBef>
              <a:buFontTx/>
              <a:buNone/>
              <a:defRPr/>
            </a:pPr>
            <a:r>
              <a:rPr lang="ru-RU" sz="2400" dirty="0" smtClean="0">
                <a:latin typeface="+mj-lt"/>
                <a:ea typeface="+mj-ea"/>
                <a:cs typeface="+mj-cs"/>
              </a:rPr>
              <a:t>директора по учебной</a:t>
            </a:r>
          </a:p>
          <a:p>
            <a:pPr marL="0" algn="just" eaLnBrk="1" hangingPunct="1">
              <a:spcBef>
                <a:spcPts val="0"/>
              </a:spcBef>
              <a:buFontTx/>
              <a:buNone/>
              <a:defRPr/>
            </a:pPr>
            <a:r>
              <a:rPr lang="ru-RU" sz="2400" dirty="0" smtClean="0">
                <a:latin typeface="+mj-lt"/>
                <a:ea typeface="+mj-ea"/>
                <a:cs typeface="+mj-cs"/>
              </a:rPr>
              <a:t>работе, учитель географии</a:t>
            </a:r>
          </a:p>
        </p:txBody>
      </p:sp>
      <p:sp>
        <p:nvSpPr>
          <p:cNvPr id="16388" name="Rectangle 2"/>
          <p:cNvSpPr txBox="1">
            <a:spLocks noChangeArrowheads="1"/>
          </p:cNvSpPr>
          <p:nvPr/>
        </p:nvSpPr>
        <p:spPr bwMode="auto">
          <a:xfrm>
            <a:off x="755650" y="2562225"/>
            <a:ext cx="7775575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ru-RU" sz="3200" b="1"/>
              <a:t>Визуализация как способ развития </a:t>
            </a:r>
          </a:p>
          <a:p>
            <a:pPr algn="ctr" eaLnBrk="1" hangingPunct="1"/>
            <a:r>
              <a:rPr lang="ru-RU" sz="3200" b="1"/>
              <a:t>учебно-познавательных компетенций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1"/>
          <p:cNvSpPr>
            <a:spLocks noChangeArrowheads="1"/>
          </p:cNvSpPr>
          <p:nvPr/>
        </p:nvSpPr>
        <p:spPr bwMode="auto">
          <a:xfrm>
            <a:off x="503238" y="476250"/>
            <a:ext cx="81359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/>
              <a:t>ОБРАЗОВАТЕЛЬНЫЙ СТАНДАРТ СРЕДНЕГО ОБРАЗОВАНИЯ</a:t>
            </a:r>
          </a:p>
          <a:p>
            <a:pPr algn="ctr"/>
            <a:r>
              <a:rPr lang="ru-RU"/>
              <a:t>УТВЕРЖДЕНЫЙ Постановлением Министерства образования Республики Беларусь 26.12.2018 № 125</a:t>
            </a:r>
          </a:p>
        </p:txBody>
      </p:sp>
      <p:sp>
        <p:nvSpPr>
          <p:cNvPr id="3075" name="Прямоугольник 2"/>
          <p:cNvSpPr>
            <a:spLocks noChangeArrowheads="1"/>
          </p:cNvSpPr>
          <p:nvPr/>
        </p:nvSpPr>
        <p:spPr bwMode="auto">
          <a:xfrm>
            <a:off x="447675" y="1397000"/>
            <a:ext cx="8191500" cy="47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1600" b="1"/>
              <a:t>По учебному предмету «География»:</a:t>
            </a:r>
          </a:p>
          <a:p>
            <a:pPr algn="just"/>
            <a:r>
              <a:rPr lang="ru-RU" sz="1600" b="1"/>
              <a:t> знает: </a:t>
            </a:r>
            <a:r>
              <a:rPr lang="ru-RU" sz="1600"/>
              <a:t>основные понятия и термины физической и социальноэкономической географии; природные и социально-экономические процессы; закономерности взаимодействия между обществом и природной средой; причины и следствия природных и общественных явлений и процессов; общие и отличительные особенности природы материков, стран, хозяйства стран; комплексную географическую характеристику развития хозяйства, страны, региона; особенности устойчивого развития отдельных стран, Республики Беларусь; </a:t>
            </a:r>
          </a:p>
          <a:p>
            <a:pPr algn="just"/>
            <a:r>
              <a:rPr lang="ru-RU" sz="1600" b="1"/>
              <a:t>умеет:</a:t>
            </a:r>
            <a:r>
              <a:rPr lang="ru-RU" sz="1600"/>
              <a:t> свободно ориентироваться по карте, находить важнейшие географические объекты, центры; определять физико-географическое и экономико-географическое положение страны и других географических объектов; составлять сравнительную физико-географическую, социальноэкономическую характеристики страны, региона; решать географические задачи с использованием географической информации и статистических данных, представленных в разных видах; устанавливать связь географической информации с пространственно-территориальными объектами, ориентирами на карте; объяснять причины и следствия природных и общественных явлений и процессов; использовать географическую информацию в личном общении; владеть критериями объективной оценки процессов, происходящих в природе и обществе, и способами предметной аргументации результатов наблюдений; обладать сформированными взглядами на происходящие в природе и обществе процессы.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476375" y="5329238"/>
            <a:ext cx="5915025" cy="938212"/>
          </a:xfrm>
        </p:spPr>
        <p:txBody>
          <a:bodyPr/>
          <a:lstStyle/>
          <a:p>
            <a:r>
              <a:rPr lang="ru-RU" sz="3200" b="1" smtClean="0">
                <a:solidFill>
                  <a:srgbClr val="FF0000"/>
                </a:solidFill>
              </a:rPr>
              <a:t>МОТИВАЦИЯ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1" b="23297"/>
          <a:stretch>
            <a:fillRect/>
          </a:stretch>
        </p:blipFill>
        <p:spPr bwMode="auto">
          <a:xfrm>
            <a:off x="827088" y="333375"/>
            <a:ext cx="7489825" cy="512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Ð¾Ð±Ð»Ð°ÐºÐ¾ ÑÐ»Ð¾Ð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8"/>
          <a:stretch>
            <a:fillRect/>
          </a:stretch>
        </p:blipFill>
        <p:spPr bwMode="auto">
          <a:xfrm>
            <a:off x="179388" y="115888"/>
            <a:ext cx="4032250" cy="334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4" descr="Ð¾Ð±Ð»Ð°ÐºÐ¾ ÑÐ»Ð¾Ð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479800"/>
            <a:ext cx="4175125" cy="313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6" descr="Ð¾Ð±Ð»Ð°ÐºÐ¾ ÑÐ»Ð¾Ð²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3608388"/>
            <a:ext cx="3937000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Объект 2"/>
          <p:cNvSpPr txBox="1">
            <a:spLocks/>
          </p:cNvSpPr>
          <p:nvPr/>
        </p:nvSpPr>
        <p:spPr bwMode="auto">
          <a:xfrm>
            <a:off x="4787900" y="1268413"/>
            <a:ext cx="360045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ru-RU" sz="4400" b="1">
                <a:hlinkClick r:id="rId5"/>
              </a:rPr>
              <a:t>Облако слов</a:t>
            </a:r>
            <a:endParaRPr lang="ru-RU" sz="4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331913" y="476250"/>
            <a:ext cx="5986462" cy="993775"/>
          </a:xfrm>
        </p:spPr>
        <p:txBody>
          <a:bodyPr/>
          <a:lstStyle/>
          <a:p>
            <a:r>
              <a:rPr lang="ru-RU" b="1" smtClean="0">
                <a:hlinkClick r:id="rId2"/>
              </a:rPr>
              <a:t>Ребусы</a:t>
            </a:r>
            <a:r>
              <a:rPr lang="ru-RU" b="1" smtClean="0"/>
              <a:t> </a:t>
            </a:r>
          </a:p>
        </p:txBody>
      </p:sp>
      <p:pic>
        <p:nvPicPr>
          <p:cNvPr id="6147" name="Рисунок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76" t="50751" r="31570" b="17886"/>
          <a:stretch>
            <a:fillRect/>
          </a:stretch>
        </p:blipFill>
        <p:spPr bwMode="auto">
          <a:xfrm>
            <a:off x="5786438" y="2636838"/>
            <a:ext cx="3059112" cy="142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Рисунок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5" t="22620" r="22365" b="27679"/>
          <a:stretch>
            <a:fillRect/>
          </a:stretch>
        </p:blipFill>
        <p:spPr bwMode="auto">
          <a:xfrm>
            <a:off x="539750" y="1290638"/>
            <a:ext cx="531177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Рисунок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51025" r="22116" b="16476"/>
          <a:stretch>
            <a:fillRect/>
          </a:stretch>
        </p:blipFill>
        <p:spPr bwMode="auto">
          <a:xfrm>
            <a:off x="4211638" y="4868863"/>
            <a:ext cx="460375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Понятия</a:t>
            </a:r>
          </a:p>
        </p:txBody>
      </p:sp>
      <p:sp>
        <p:nvSpPr>
          <p:cNvPr id="717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2" r="14490"/>
          <a:stretch>
            <a:fillRect/>
          </a:stretch>
        </p:blipFill>
        <p:spPr bwMode="auto">
          <a:xfrm>
            <a:off x="252413" y="1312863"/>
            <a:ext cx="4178300" cy="324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0" t="6573" r="13649" b="8728"/>
          <a:stretch>
            <a:fillRect/>
          </a:stretch>
        </p:blipFill>
        <p:spPr bwMode="auto">
          <a:xfrm>
            <a:off x="4468813" y="2968625"/>
            <a:ext cx="4519612" cy="296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r>
              <a:rPr lang="ru-RU" smtClean="0">
                <a:hlinkClick r:id="rId2" action="ppaction://hlinkpres?slideindex=1&amp;slidetitle="/>
              </a:rPr>
              <a:t>Кроссенс</a:t>
            </a:r>
            <a:endParaRPr lang="ru-RU" smtClean="0"/>
          </a:p>
        </p:txBody>
      </p:sp>
      <p:sp>
        <p:nvSpPr>
          <p:cNvPr id="819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7" r="12308"/>
          <a:stretch>
            <a:fillRect/>
          </a:stretch>
        </p:blipFill>
        <p:spPr bwMode="auto">
          <a:xfrm>
            <a:off x="900113" y="1125538"/>
            <a:ext cx="7312025" cy="547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5003800" y="765175"/>
            <a:ext cx="3756025" cy="2865438"/>
          </a:xfrm>
        </p:spPr>
        <p:txBody>
          <a:bodyPr/>
          <a:lstStyle/>
          <a:p>
            <a:r>
              <a:rPr lang="ru-RU" sz="2800" smtClean="0"/>
              <a:t>Речная долина</a:t>
            </a:r>
            <a:br>
              <a:rPr lang="ru-RU" sz="2800" smtClean="0"/>
            </a:br>
            <a:r>
              <a:rPr lang="ru-RU" sz="2800" smtClean="0"/>
              <a:t>Почвы</a:t>
            </a:r>
            <a:br>
              <a:rPr lang="ru-RU" sz="2800" smtClean="0"/>
            </a:br>
            <a:r>
              <a:rPr lang="ru-RU" sz="2800" smtClean="0"/>
              <a:t>Рельеф</a:t>
            </a:r>
            <a:br>
              <a:rPr lang="ru-RU" sz="2800" smtClean="0"/>
            </a:br>
            <a:r>
              <a:rPr lang="ru-RU" sz="2800" smtClean="0"/>
              <a:t>Рельеф дна Мирового океана</a:t>
            </a:r>
            <a:br>
              <a:rPr lang="ru-RU" sz="2800" smtClean="0"/>
            </a:br>
            <a:r>
              <a:rPr lang="ru-RU" sz="2800" smtClean="0"/>
              <a:t>Вулканы</a:t>
            </a:r>
            <a:br>
              <a:rPr lang="ru-RU" sz="2800" smtClean="0"/>
            </a:br>
            <a:endParaRPr lang="ru-RU" sz="280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1513" y="476250"/>
            <a:ext cx="4392612" cy="4492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u-RU" sz="4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Моделирование</a:t>
            </a:r>
          </a:p>
        </p:txBody>
      </p:sp>
      <p:sp>
        <p:nvSpPr>
          <p:cNvPr id="9220" name="AutoShape 2" descr="https://mail.yandex.ru/message_part/IMG_20190417_110955.jpg?_uid=1130000014874340&amp;name=IMG_20190417_110955.jpg&amp;hid=1.2&amp;ids=168884986026413338&amp;no_disposition=y&amp;exif_rotate=y"/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1" name="AutoShape 4" descr="https://mail.yandex.ru/message_part/IMG_20190417_110955.jpg?_uid=1130000014874340&amp;name=IMG_20190417_110955.jpg&amp;hid=1.2&amp;ids=168884986026413338&amp;no_disposition=y&amp;exif_rotate=y"/>
          <p:cNvSpPr>
            <a:spLocks noChangeAspect="1" noChangeArrowheads="1"/>
          </p:cNvSpPr>
          <p:nvPr/>
        </p:nvSpPr>
        <p:spPr bwMode="auto">
          <a:xfrm>
            <a:off x="30162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922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82"/>
          <a:stretch>
            <a:fillRect/>
          </a:stretch>
        </p:blipFill>
        <p:spPr bwMode="auto">
          <a:xfrm>
            <a:off x="606425" y="1684338"/>
            <a:ext cx="3803650" cy="428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 descr="http://kakpravilino.com/wp-content/uploads/2016/12/Kak-ochistit-plastilin-s-odezhd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900488"/>
            <a:ext cx="3721100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Аудиозаписи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7238" y="1179513"/>
            <a:ext cx="3289300" cy="5238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b="1" i="1" dirty="0">
                <a:hlinkClick r:id="rId2" action="ppaction://hlinkfile"/>
              </a:rPr>
              <a:t>Шум дождя</a:t>
            </a:r>
            <a:endParaRPr lang="ru-RU" sz="2800" b="1" i="1" dirty="0"/>
          </a:p>
        </p:txBody>
      </p:sp>
      <p:pic>
        <p:nvPicPr>
          <p:cNvPr id="10244" name="Picture 2" descr="https://im0-tub-by.yandex.net/i?id=ff5b48d0c0cd27b04efda021da1bed77-l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1728788"/>
            <a:ext cx="3386137" cy="211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16500" y="1179513"/>
            <a:ext cx="3348038" cy="5238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b="1" i="1" dirty="0">
                <a:hlinkClick r:id="rId4" action="ppaction://hlinkfile"/>
              </a:rPr>
              <a:t>Океан </a:t>
            </a:r>
            <a:endParaRPr lang="ru-RU" sz="2800" b="1" i="1" dirty="0"/>
          </a:p>
        </p:txBody>
      </p:sp>
      <p:pic>
        <p:nvPicPr>
          <p:cNvPr id="10246" name="Picture 4" descr="https://im0-tub-by.yandex.net/i?id=b820bfa68da36a62206b184c41e3702f-l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1703388"/>
            <a:ext cx="3348038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860675" y="3911600"/>
            <a:ext cx="3168650" cy="5238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b="1" i="1" dirty="0">
                <a:hlinkClick r:id="rId6" action="ppaction://hlinkfile"/>
              </a:rPr>
              <a:t>Песня кондора</a:t>
            </a:r>
            <a:endParaRPr lang="ru-RU" sz="2800" b="1" i="1" dirty="0"/>
          </a:p>
        </p:txBody>
      </p:sp>
      <p:pic>
        <p:nvPicPr>
          <p:cNvPr id="10248" name="Picture 6" descr="https://im0-tub-by.yandex.net/i?id=df91a381929602f60203438147f207ce-l&amp;n=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713" y="4533900"/>
            <a:ext cx="3584575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801</TotalTime>
  <Words>294</Words>
  <Application>Microsoft Office PowerPoint</Application>
  <PresentationFormat>Экран (4:3)</PresentationFormat>
  <Paragraphs>45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Times New Roman</vt:lpstr>
      <vt:lpstr>Arial</vt:lpstr>
      <vt:lpstr>Calibri</vt:lpstr>
      <vt:lpstr>Оформление по умолчанию</vt:lpstr>
      <vt:lpstr>Государственное учреждение образование  «Лошницкая гимназия Борисовского района»</vt:lpstr>
      <vt:lpstr>Презентация PowerPoint</vt:lpstr>
      <vt:lpstr>МОТИВАЦИЯ</vt:lpstr>
      <vt:lpstr>Презентация PowerPoint</vt:lpstr>
      <vt:lpstr>Ребусы </vt:lpstr>
      <vt:lpstr>Понятия</vt:lpstr>
      <vt:lpstr>Кроссенс</vt:lpstr>
      <vt:lpstr>Речная долина Почвы Рельеф Рельеф дна Мирового океана Вулканы </vt:lpstr>
      <vt:lpstr>Аудиозаписи </vt:lpstr>
      <vt:lpstr>Лэпбук</vt:lpstr>
      <vt:lpstr>Видеоролики </vt:lpstr>
      <vt:lpstr>Презентации</vt:lpstr>
      <vt:lpstr>LearningApps.org</vt:lpstr>
      <vt:lpstr>Сайт учителя географии</vt:lpstr>
      <vt:lpstr>Государственное учреждение образование  «Лошницкая гимназия Борисовского района»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Dima</cp:lastModifiedBy>
  <cp:revision>68</cp:revision>
  <dcterms:created xsi:type="dcterms:W3CDTF">2012-08-12T16:04:58Z</dcterms:created>
  <dcterms:modified xsi:type="dcterms:W3CDTF">2019-04-17T17:46:55Z</dcterms:modified>
</cp:coreProperties>
</file>