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78" r:id="rId15"/>
    <p:sldId id="282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 descr="24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21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 descr="1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c5geinb517" TargetMode="External"/><Relationship Id="rId2" Type="http://schemas.openxmlformats.org/officeDocument/2006/relationships/hyperlink" Target="http://learningapps.org/watch?v=p3nww0s8n1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earningapps.org/watch?v=pxwh6mp3n1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3628996" cy="1470025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0066"/>
                </a:solidFill>
              </a:rPr>
              <a:t>Типы стран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1643074" cy="6429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429000"/>
            <a:ext cx="5780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u="sng" dirty="0">
                <a:latin typeface="Arial Black" pitchFamily="34" charset="0"/>
              </a:rPr>
              <a:t>К окончанию урока мы будем знать:</a:t>
            </a:r>
          </a:p>
          <a:p>
            <a:pPr algn="just"/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Различия стран мира:</a:t>
            </a:r>
          </a:p>
          <a:p>
            <a:pPr algn="just"/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по формам правления</a:t>
            </a:r>
            <a:r>
              <a:rPr lang="be-BY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(республика, монархия)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политико-территориальному устройству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(унитарное, федеративное) </a:t>
            </a:r>
          </a:p>
          <a:p>
            <a:pPr algn="just"/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размерам территории </a:t>
            </a:r>
          </a:p>
          <a:p>
            <a:pPr algn="just"/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численности населения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Типология </a:t>
            </a:r>
            <a:r>
              <a:rPr lang="ru-RU" sz="4000" b="1" dirty="0" smtClean="0">
                <a:solidFill>
                  <a:srgbClr val="FF0000"/>
                </a:solidFill>
              </a:rPr>
              <a:t>стран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23850" y="702045"/>
            <a:ext cx="81375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По государственному устройству: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2682" y="1268412"/>
            <a:ext cx="87852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800" b="1" dirty="0">
                <a:solidFill>
                  <a:srgbClr val="CC0000"/>
                </a:solidFill>
              </a:rPr>
              <a:t>Федеративные,</a:t>
            </a:r>
            <a:r>
              <a:rPr lang="ru-RU" sz="2400" b="1" dirty="0">
                <a:solidFill>
                  <a:srgbClr val="CC00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где</a:t>
            </a:r>
            <a:r>
              <a:rPr lang="ru-RU" sz="2400" b="1" dirty="0">
                <a:solidFill>
                  <a:srgbClr val="CC00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наряду с едиными законами и органами власти существуют самоуправляющиеся субъекты: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8593" y="5013176"/>
            <a:ext cx="87852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</a:rPr>
              <a:t>Конфедерация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– временный союз государств для достижения какой-либо общей цели.</a:t>
            </a:r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Единственная в мире конфедерация – </a:t>
            </a:r>
            <a:r>
              <a:rPr lang="ru-RU" sz="2400" b="1" dirty="0">
                <a:solidFill>
                  <a:srgbClr val="CC0000"/>
                </a:solidFill>
              </a:rPr>
              <a:t>Швейцария</a:t>
            </a:r>
            <a:r>
              <a:rPr lang="ru-RU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220072" y="2420888"/>
            <a:ext cx="305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66"/>
                </a:solidFill>
              </a:rPr>
              <a:t>Америка – 8 стран</a:t>
            </a:r>
            <a:br>
              <a:rPr lang="ru-RU" sz="2400" b="1" dirty="0">
                <a:solidFill>
                  <a:srgbClr val="660066"/>
                </a:solidFill>
              </a:rPr>
            </a:br>
            <a:r>
              <a:rPr lang="ru-RU" sz="2400" b="1" dirty="0">
                <a:solidFill>
                  <a:srgbClr val="660066"/>
                </a:solidFill>
              </a:rPr>
              <a:t>Африка –</a:t>
            </a:r>
            <a:r>
              <a:rPr lang="ru-RU" dirty="0"/>
              <a:t> </a:t>
            </a:r>
            <a:r>
              <a:rPr lang="ru-RU" sz="2400" b="1" dirty="0">
                <a:solidFill>
                  <a:srgbClr val="660066"/>
                </a:solidFill>
              </a:rPr>
              <a:t>4 страны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469164" y="3264988"/>
            <a:ext cx="405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66"/>
                </a:solidFill>
              </a:rPr>
              <a:t>Австралия и Океания – 2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78593" y="3973245"/>
            <a:ext cx="86407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</a:rPr>
              <a:t>Унитарные,</a:t>
            </a:r>
            <a:r>
              <a:rPr lang="ru-RU" sz="2400" b="1" dirty="0">
                <a:solidFill>
                  <a:srgbClr val="CC00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где действует единая законодательная и исполнительная власть. (</a:t>
            </a:r>
            <a:r>
              <a:rPr lang="ru-RU" b="1" dirty="0">
                <a:solidFill>
                  <a:srgbClr val="660066"/>
                </a:solidFill>
              </a:rPr>
              <a:t>большинство стран</a:t>
            </a:r>
            <a:r>
              <a:rPr lang="ru-RU" sz="2400" b="1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23850" y="2420887"/>
            <a:ext cx="2751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66"/>
                </a:solidFill>
              </a:rPr>
              <a:t>Европа – 6 стран</a:t>
            </a:r>
            <a:br>
              <a:rPr lang="ru-RU" sz="2400" b="1" dirty="0">
                <a:solidFill>
                  <a:srgbClr val="660066"/>
                </a:solidFill>
              </a:rPr>
            </a:br>
            <a:r>
              <a:rPr lang="ru-RU" sz="2400" b="1" dirty="0">
                <a:solidFill>
                  <a:srgbClr val="660066"/>
                </a:solidFill>
              </a:rPr>
              <a:t>Азия – 5 стран</a:t>
            </a:r>
          </a:p>
        </p:txBody>
      </p:sp>
    </p:spTree>
    <p:extLst>
      <p:ext uri="{BB962C8B-B14F-4D97-AF65-F5344CB8AC3E}">
        <p14:creationId xmlns:p14="http://schemas.microsoft.com/office/powerpoint/2010/main" val="41417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  <p:bldP spid="440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Типология </a:t>
            </a:r>
            <a:r>
              <a:rPr lang="ru-RU" sz="2800" b="1" dirty="0" smtClean="0">
                <a:solidFill>
                  <a:srgbClr val="FF0000"/>
                </a:solidFill>
              </a:rPr>
              <a:t>стран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33018" y="793433"/>
            <a:ext cx="8208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о уровню экономического развития: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33018" y="2060848"/>
            <a:ext cx="871378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Высокоразвитые государства– </a:t>
            </a:r>
            <a:r>
              <a:rPr lang="ru-RU" sz="3200" b="1" dirty="0" smtClean="0">
                <a:solidFill>
                  <a:srgbClr val="006600"/>
                </a:solidFill>
              </a:rPr>
              <a:t>США, ФРГ, Япония, Франция, Италия, Канада, Великобритания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Среднеразвитые – </a:t>
            </a:r>
            <a:r>
              <a:rPr lang="ru-RU" sz="3200" b="1" dirty="0" smtClean="0">
                <a:solidFill>
                  <a:srgbClr val="006600"/>
                </a:solidFill>
              </a:rPr>
              <a:t>Испания</a:t>
            </a:r>
            <a:r>
              <a:rPr lang="ru-RU" sz="3200" b="1" dirty="0">
                <a:solidFill>
                  <a:srgbClr val="006600"/>
                </a:solidFill>
              </a:rPr>
              <a:t>, Португалия, Греция, Беларусь, Украина и др</a:t>
            </a:r>
            <a:r>
              <a:rPr lang="ru-RU" sz="3200" b="1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Развивающиеся государства </a:t>
            </a:r>
            <a:r>
              <a:rPr lang="ru-RU" sz="3200" b="1" dirty="0" smtClean="0">
                <a:solidFill>
                  <a:srgbClr val="FF0000"/>
                </a:solidFill>
              </a:rPr>
              <a:t>– </a:t>
            </a:r>
            <a:r>
              <a:rPr lang="ru-RU" sz="3200" b="1" dirty="0">
                <a:solidFill>
                  <a:srgbClr val="006600"/>
                </a:solidFill>
              </a:rPr>
              <a:t>страны Африки, Азии</a:t>
            </a:r>
          </a:p>
          <a:p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/>
              <a:t>Проверяем!!!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768752" cy="216024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>
                <a:hlinkClick r:id="rId2"/>
              </a:rPr>
              <a:t>http://</a:t>
            </a:r>
            <a:r>
              <a:rPr lang="en-US" sz="4400" dirty="0" smtClean="0">
                <a:hlinkClick r:id="rId2"/>
              </a:rPr>
              <a:t>LearningApps.org/watch?v=p3nww0s8n17</a:t>
            </a:r>
            <a:endParaRPr lang="ru-RU" sz="4400" dirty="0" smtClean="0"/>
          </a:p>
          <a:p>
            <a:r>
              <a:rPr lang="en-US" sz="4400" dirty="0">
                <a:hlinkClick r:id="rId3"/>
              </a:rPr>
              <a:t>http://</a:t>
            </a:r>
            <a:r>
              <a:rPr lang="en-US" sz="4400" dirty="0" smtClean="0">
                <a:hlinkClick r:id="rId3"/>
              </a:rPr>
              <a:t>LearningApps.org/watch?v=pc5geinb517</a:t>
            </a:r>
            <a:endParaRPr lang="ru-RU" sz="4400" dirty="0" smtClean="0"/>
          </a:p>
          <a:p>
            <a:r>
              <a:rPr lang="en-US" sz="4400" dirty="0">
                <a:hlinkClick r:id="rId4"/>
              </a:rPr>
              <a:t>http://</a:t>
            </a:r>
            <a:r>
              <a:rPr lang="en-US" sz="4400" dirty="0" smtClean="0">
                <a:hlinkClick r:id="rId4"/>
              </a:rPr>
              <a:t>LearningApps.org/watch?v=pxwh6mp3n17</a:t>
            </a:r>
            <a:endParaRPr lang="ru-RU" sz="4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Практикум на контурной карте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cs typeface="Arial" charset="0"/>
              </a:rPr>
              <a:t>Стр.4, задания 1-7</a:t>
            </a:r>
            <a:endParaRPr lang="en-US" sz="4000" b="1" dirty="0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1026" name="Picture 2" descr="http://s5.goods.ozstatic.by/1000/579/453/10/1045357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3168352" cy="40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31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be-BY" sz="3100" u="sng" dirty="0" smtClean="0">
                <a:solidFill>
                  <a:schemeClr val="tx1"/>
                </a:solidFill>
                <a:latin typeface="Arial Black" pitchFamily="34" charset="0"/>
              </a:rPr>
              <a:t>К окончанию урока мы будем знать:</a:t>
            </a:r>
          </a:p>
          <a:p>
            <a:pPr marL="0" indent="0" algn="just">
              <a:buNone/>
            </a:pPr>
            <a:r>
              <a:rPr lang="be-BY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Различия </a:t>
            </a:r>
            <a:r>
              <a:rPr lang="be-BY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 </a:t>
            </a:r>
            <a:r>
              <a:rPr lang="be-BY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мира:</a:t>
            </a:r>
          </a:p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формам правления</a:t>
            </a:r>
            <a:r>
              <a:rPr lang="be-BY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(республика, монархия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политико-территориальному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устройству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(унитарное, федеративное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размерам территории </a:t>
            </a:r>
          </a:p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численности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8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64" y="574761"/>
            <a:ext cx="8114568" cy="21918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сегодня ушел с урока с багажом знаний:</a:t>
            </a:r>
          </a:p>
          <a:p>
            <a:endParaRPr lang="ru-RU" sz="2400" dirty="0"/>
          </a:p>
        </p:txBody>
      </p:sp>
      <p:pic>
        <p:nvPicPr>
          <p:cNvPr id="5122" name="Picture 2" descr="http://festival.1september.ru/articles/529744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59" y="1268760"/>
            <a:ext cx="2924321" cy="28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74181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Д/З </a:t>
            </a:r>
            <a:r>
              <a:rPr lang="ru-RU" sz="3200" b="1" u="sng" dirty="0" smtClean="0">
                <a:cs typeface="Calibri"/>
              </a:rPr>
              <a:t>§17, вопросы, </a:t>
            </a:r>
            <a:r>
              <a:rPr lang="ru-RU" sz="3200" b="1" u="sng" dirty="0">
                <a:cs typeface="Calibri"/>
              </a:rPr>
              <a:t>сайт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0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Типы стран по географическому положению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7584" y="1497905"/>
            <a:ext cx="73440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Континентальные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Островные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Полуостровные</a:t>
            </a:r>
            <a:endParaRPr lang="ru-RU" sz="2800" b="1" dirty="0">
              <a:solidFill>
                <a:srgbClr val="006600"/>
              </a:solidFill>
            </a:endParaRPr>
          </a:p>
          <a:p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d9f4407c25d1234cdff0370ff6454c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" y="3025496"/>
            <a:ext cx="37088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ursovety.ru/images/granicy-italii-na-ka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8" y="1497905"/>
            <a:ext cx="3075763" cy="30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esorel.com/wp-content/uploads/2016/03/%D0%B1%D0%B5%D0%BB%D0%B0%D1%80%D1%83%D1%81%D1%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691530"/>
            <a:ext cx="3359427" cy="28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Типология стран.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388" y="836613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>
                <a:solidFill>
                  <a:srgbClr val="0000FF"/>
                </a:solidFill>
              </a:rPr>
              <a:t>1. По размерам территории: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1412875"/>
            <a:ext cx="84978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>
                <a:solidFill>
                  <a:srgbClr val="CC0000"/>
                </a:solidFill>
              </a:rPr>
              <a:t>А) Крупнейшие (</a:t>
            </a:r>
            <a:r>
              <a:rPr lang="en-US" sz="3200" b="1">
                <a:solidFill>
                  <a:srgbClr val="CC0000"/>
                </a:solidFill>
                <a:cs typeface="Arial" charset="0"/>
              </a:rPr>
              <a:t>S</a:t>
            </a:r>
            <a:r>
              <a:rPr lang="ru-RU" sz="3200" b="1">
                <a:solidFill>
                  <a:srgbClr val="CC0000"/>
                </a:solidFill>
                <a:cs typeface="Arial" charset="0"/>
              </a:rPr>
              <a:t>= более 3млн км</a:t>
            </a:r>
            <a:r>
              <a:rPr lang="ru-RU" sz="3200" b="1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ru-RU" sz="3200" b="1">
                <a:solidFill>
                  <a:srgbClr val="CC0000"/>
                </a:solidFill>
                <a:cs typeface="Arial" charset="0"/>
              </a:rPr>
              <a:t>):</a:t>
            </a:r>
            <a:endParaRPr lang="en-US" sz="3200" b="1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2852738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>
                <a:solidFill>
                  <a:srgbClr val="006600"/>
                </a:solidFill>
              </a:rPr>
              <a:t>Б) Крупные (</a:t>
            </a:r>
            <a:r>
              <a:rPr lang="en-US" sz="3200" b="1">
                <a:solidFill>
                  <a:srgbClr val="006600"/>
                </a:solidFill>
                <a:cs typeface="Arial" charset="0"/>
              </a:rPr>
              <a:t>S</a:t>
            </a:r>
            <a:r>
              <a:rPr lang="ru-RU" sz="3200" b="1">
                <a:solidFill>
                  <a:srgbClr val="006600"/>
                </a:solidFill>
                <a:cs typeface="Arial" charset="0"/>
              </a:rPr>
              <a:t>= более </a:t>
            </a:r>
            <a:r>
              <a:rPr lang="ru-RU" sz="3200" b="1">
                <a:solidFill>
                  <a:srgbClr val="006600"/>
                </a:solidFill>
              </a:rPr>
              <a:t>1млн.</a:t>
            </a:r>
            <a:r>
              <a:rPr lang="ru-RU" sz="3200" b="1">
                <a:solidFill>
                  <a:srgbClr val="006600"/>
                </a:solidFill>
                <a:cs typeface="Arial" charset="0"/>
              </a:rPr>
              <a:t> км</a:t>
            </a:r>
            <a:r>
              <a:rPr lang="ru-RU" sz="3200" b="1" baseline="30000">
                <a:solidFill>
                  <a:srgbClr val="006600"/>
                </a:solidFill>
                <a:cs typeface="Arial" charset="0"/>
              </a:rPr>
              <a:t>2</a:t>
            </a:r>
            <a:r>
              <a:rPr lang="ru-RU" sz="3200" b="1">
                <a:solidFill>
                  <a:srgbClr val="006600"/>
                </a:solidFill>
                <a:cs typeface="Arial" charset="0"/>
              </a:rPr>
              <a:t>):</a:t>
            </a:r>
            <a:r>
              <a:rPr lang="ru-RU" sz="2400" b="1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5805488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>
                <a:solidFill>
                  <a:srgbClr val="CC0000"/>
                </a:solidFill>
              </a:rPr>
              <a:t>В) Средние и небольшие: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388" y="2060575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Россия, Канада, Китай, США, Бразилия, Австралия, Индия.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79388" y="3500438"/>
            <a:ext cx="842486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>
                <a:solidFill>
                  <a:srgbClr val="0000FF"/>
                </a:solidFill>
              </a:rPr>
              <a:t/>
            </a:r>
            <a:br>
              <a:rPr lang="ru-RU" sz="2400" b="1">
                <a:solidFill>
                  <a:srgbClr val="0000FF"/>
                </a:solidFill>
              </a:rPr>
            </a:br>
            <a:r>
              <a:rPr lang="ru-RU" sz="2400" b="1">
                <a:solidFill>
                  <a:srgbClr val="0000FF"/>
                </a:solidFill>
              </a:rPr>
              <a:t> Аргентина, Казахстан, Судан, Алжир, Заир, Саудовская Аравия, Индонезия,  Мексика, Иран, Ливия, Монголия, Перу, Чад, Нигер, Ангола, Мали, Эфиопия, ЮАР, Колумбия, Боливия, Мавритания, Египет.</a:t>
            </a:r>
          </a:p>
        </p:txBody>
      </p:sp>
    </p:spTree>
    <p:extLst>
      <p:ext uri="{BB962C8B-B14F-4D97-AF65-F5344CB8AC3E}">
        <p14:creationId xmlns:p14="http://schemas.microsoft.com/office/powerpoint/2010/main" val="4425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660066"/>
                </a:solidFill>
              </a:rPr>
              <a:t>Г) Микрогосударства (менее 10 тыс. км</a:t>
            </a:r>
            <a:r>
              <a:rPr lang="ru-RU" sz="3200" b="1" baseline="30000">
                <a:solidFill>
                  <a:srgbClr val="660066"/>
                </a:solidFill>
              </a:rPr>
              <a:t>2</a:t>
            </a:r>
            <a:r>
              <a:rPr lang="ru-RU" sz="3200" b="1">
                <a:solidFill>
                  <a:srgbClr val="660066"/>
                </a:solidFill>
              </a:rPr>
              <a:t>):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0" y="3114675"/>
            <a:ext cx="44227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Америка</a:t>
            </a:r>
          </a:p>
          <a:p>
            <a:r>
              <a:rPr lang="ru-RU" sz="2400" b="1">
                <a:solidFill>
                  <a:srgbClr val="0000FF"/>
                </a:solidFill>
              </a:rPr>
              <a:t>Тринидад и Тобаго,</a:t>
            </a:r>
          </a:p>
          <a:p>
            <a:r>
              <a:rPr lang="ru-RU" sz="2400" b="1">
                <a:solidFill>
                  <a:srgbClr val="0000FF"/>
                </a:solidFill>
              </a:rPr>
              <a:t>Доминика, </a:t>
            </a:r>
          </a:p>
          <a:p>
            <a:r>
              <a:rPr lang="ru-RU" sz="2400" b="1">
                <a:solidFill>
                  <a:srgbClr val="0000FF"/>
                </a:solidFill>
              </a:rPr>
              <a:t>Сент-Люсия,</a:t>
            </a:r>
            <a:r>
              <a:rPr lang="ru-RU" sz="2400"/>
              <a:t> </a:t>
            </a:r>
          </a:p>
          <a:p>
            <a:r>
              <a:rPr lang="ru-RU" sz="2400" b="1">
                <a:solidFill>
                  <a:srgbClr val="0000FF"/>
                </a:solidFill>
              </a:rPr>
              <a:t>Антигуа и Барбуда,</a:t>
            </a:r>
            <a:r>
              <a:rPr lang="ru-RU" sz="2400"/>
              <a:t> </a:t>
            </a:r>
          </a:p>
          <a:p>
            <a:r>
              <a:rPr lang="ru-RU" sz="2400" b="1">
                <a:solidFill>
                  <a:srgbClr val="0000FF"/>
                </a:solidFill>
              </a:rPr>
              <a:t>Барбадос,</a:t>
            </a:r>
          </a:p>
          <a:p>
            <a:r>
              <a:rPr lang="ru-RU" sz="2400" b="1">
                <a:solidFill>
                  <a:srgbClr val="0000FF"/>
                </a:solidFill>
              </a:rPr>
              <a:t>Сент-Винсент и Гренадины,</a:t>
            </a:r>
          </a:p>
          <a:p>
            <a:r>
              <a:rPr lang="ru-RU" sz="2400" b="1">
                <a:solidFill>
                  <a:srgbClr val="0000FF"/>
                </a:solidFill>
              </a:rPr>
              <a:t>Гренада,</a:t>
            </a:r>
          </a:p>
          <a:p>
            <a:r>
              <a:rPr lang="ru-RU" sz="2400" b="1">
                <a:solidFill>
                  <a:srgbClr val="0000FF"/>
                </a:solidFill>
              </a:rPr>
              <a:t>Сент-Китс и Невис,</a:t>
            </a:r>
          </a:p>
          <a:p>
            <a:r>
              <a:rPr lang="ru-RU" sz="2400" b="1">
                <a:solidFill>
                  <a:srgbClr val="0000FF"/>
                </a:solidFill>
              </a:rPr>
              <a:t>Бермудские острова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908050"/>
            <a:ext cx="26638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Европа</a:t>
            </a:r>
          </a:p>
          <a:p>
            <a:r>
              <a:rPr lang="ru-RU" sz="2400" b="1">
                <a:solidFill>
                  <a:srgbClr val="0000FF"/>
                </a:solidFill>
              </a:rPr>
              <a:t>Кипр, </a:t>
            </a:r>
          </a:p>
          <a:p>
            <a:r>
              <a:rPr lang="ru-RU" sz="2400" b="1">
                <a:solidFill>
                  <a:srgbClr val="0000FF"/>
                </a:solidFill>
              </a:rPr>
              <a:t>Люксембург,</a:t>
            </a:r>
            <a:r>
              <a:rPr lang="ru-RU" sz="2400"/>
              <a:t> </a:t>
            </a:r>
          </a:p>
          <a:p>
            <a:r>
              <a:rPr lang="ru-RU" sz="2400" b="1">
                <a:solidFill>
                  <a:srgbClr val="0000FF"/>
                </a:solidFill>
              </a:rPr>
              <a:t>Андорра,</a:t>
            </a:r>
          </a:p>
          <a:p>
            <a:r>
              <a:rPr lang="ru-RU" sz="2400" b="1">
                <a:solidFill>
                  <a:srgbClr val="0000FF"/>
                </a:solidFill>
              </a:rPr>
              <a:t>Мальта,</a:t>
            </a:r>
          </a:p>
          <a:p>
            <a:r>
              <a:rPr lang="ru-RU" sz="2400" b="1">
                <a:solidFill>
                  <a:srgbClr val="0000FF"/>
                </a:solidFill>
              </a:rPr>
              <a:t>Лихтенштейн,</a:t>
            </a:r>
          </a:p>
          <a:p>
            <a:r>
              <a:rPr lang="ru-RU" sz="2400" b="1">
                <a:solidFill>
                  <a:srgbClr val="0000FF"/>
                </a:solidFill>
              </a:rPr>
              <a:t>Сан-Марино,</a:t>
            </a:r>
          </a:p>
          <a:p>
            <a:r>
              <a:rPr lang="ru-RU" sz="2400" b="1">
                <a:solidFill>
                  <a:srgbClr val="0000FF"/>
                </a:solidFill>
              </a:rPr>
              <a:t>Монако,</a:t>
            </a:r>
          </a:p>
          <a:p>
            <a:r>
              <a:rPr lang="ru-RU" sz="2400" b="1">
                <a:solidFill>
                  <a:srgbClr val="0000FF"/>
                </a:solidFill>
              </a:rPr>
              <a:t>Ватикан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43213" y="981075"/>
            <a:ext cx="19446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Азия</a:t>
            </a:r>
          </a:p>
          <a:p>
            <a:r>
              <a:rPr lang="ru-RU" sz="2400" b="1">
                <a:solidFill>
                  <a:srgbClr val="0000FF"/>
                </a:solidFill>
              </a:rPr>
              <a:t>Бруней,</a:t>
            </a:r>
          </a:p>
          <a:p>
            <a:r>
              <a:rPr lang="ru-RU" sz="2400" b="1">
                <a:solidFill>
                  <a:srgbClr val="0000FF"/>
                </a:solidFill>
              </a:rPr>
              <a:t>Бахрейн,</a:t>
            </a:r>
          </a:p>
          <a:p>
            <a:r>
              <a:rPr lang="ru-RU" sz="2400" b="1">
                <a:solidFill>
                  <a:srgbClr val="0000FF"/>
                </a:solidFill>
              </a:rPr>
              <a:t>Сингапур,</a:t>
            </a:r>
          </a:p>
          <a:p>
            <a:r>
              <a:rPr lang="ru-RU" sz="2400" b="1">
                <a:solidFill>
                  <a:srgbClr val="0000FF"/>
                </a:solidFill>
              </a:rPr>
              <a:t>Мальдивы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508625" y="908050"/>
            <a:ext cx="35718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Африка </a:t>
            </a:r>
          </a:p>
          <a:p>
            <a:r>
              <a:rPr lang="ru-RU" sz="2400" b="1">
                <a:solidFill>
                  <a:srgbClr val="0000FF"/>
                </a:solidFill>
              </a:rPr>
              <a:t>Кабо-Верде,</a:t>
            </a:r>
            <a:r>
              <a:rPr lang="ru-RU" sz="2400"/>
              <a:t> </a:t>
            </a:r>
            <a:endParaRPr lang="ru-RU" sz="2400" b="1">
              <a:solidFill>
                <a:srgbClr val="0000FF"/>
              </a:solidFill>
            </a:endParaRPr>
          </a:p>
          <a:p>
            <a:r>
              <a:rPr lang="ru-RU" sz="2400" b="1">
                <a:solidFill>
                  <a:srgbClr val="0000FF"/>
                </a:solidFill>
              </a:rPr>
              <a:t>Коморские острова,</a:t>
            </a:r>
          </a:p>
          <a:p>
            <a:r>
              <a:rPr lang="ru-RU" sz="2400" b="1">
                <a:solidFill>
                  <a:srgbClr val="0000FF"/>
                </a:solidFill>
              </a:rPr>
              <a:t>Маврикий,</a:t>
            </a:r>
          </a:p>
          <a:p>
            <a:r>
              <a:rPr lang="ru-RU" sz="2400" b="1">
                <a:solidFill>
                  <a:srgbClr val="0000FF"/>
                </a:solidFill>
              </a:rPr>
              <a:t>Сан-Томе и Принсипи,</a:t>
            </a:r>
          </a:p>
          <a:p>
            <a:r>
              <a:rPr lang="ru-RU" sz="2400" b="1">
                <a:solidFill>
                  <a:srgbClr val="0000FF"/>
                </a:solidFill>
              </a:rPr>
              <a:t>Сейшельские острова</a:t>
            </a:r>
          </a:p>
          <a:p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63713" y="3933825"/>
            <a:ext cx="27717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Океания</a:t>
            </a:r>
          </a:p>
          <a:p>
            <a:r>
              <a:rPr lang="ru-RU" sz="2400" b="1">
                <a:solidFill>
                  <a:srgbClr val="0000FF"/>
                </a:solidFill>
              </a:rPr>
              <a:t>Западное Самоа,</a:t>
            </a:r>
          </a:p>
          <a:p>
            <a:r>
              <a:rPr lang="ru-RU" sz="2400" b="1">
                <a:solidFill>
                  <a:srgbClr val="0000FF"/>
                </a:solidFill>
              </a:rPr>
              <a:t>Кирибати,</a:t>
            </a:r>
          </a:p>
          <a:p>
            <a:r>
              <a:rPr lang="ru-RU" sz="2400" b="1">
                <a:solidFill>
                  <a:srgbClr val="0000FF"/>
                </a:solidFill>
              </a:rPr>
              <a:t>Тонга,</a:t>
            </a:r>
          </a:p>
          <a:p>
            <a:r>
              <a:rPr lang="ru-RU" sz="2400" b="1">
                <a:solidFill>
                  <a:srgbClr val="0000FF"/>
                </a:solidFill>
              </a:rPr>
              <a:t>Острова Кука,</a:t>
            </a:r>
          </a:p>
          <a:p>
            <a:r>
              <a:rPr lang="ru-RU" sz="2400" b="1">
                <a:solidFill>
                  <a:srgbClr val="0000FF"/>
                </a:solidFill>
              </a:rPr>
              <a:t>Науру, </a:t>
            </a:r>
          </a:p>
          <a:p>
            <a:r>
              <a:rPr lang="ru-RU" sz="2400" b="1">
                <a:solidFill>
                  <a:srgbClr val="0000FF"/>
                </a:solidFill>
              </a:rPr>
              <a:t>Тувалу</a:t>
            </a:r>
          </a:p>
        </p:txBody>
      </p:sp>
    </p:spTree>
    <p:extLst>
      <p:ext uri="{BB962C8B-B14F-4D97-AF65-F5344CB8AC3E}">
        <p14:creationId xmlns:p14="http://schemas.microsoft.com/office/powerpoint/2010/main" val="6471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атик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47050" cy="70643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Ватикан – </a:t>
            </a:r>
            <a:r>
              <a:rPr lang="ru-RU" sz="2800" b="1">
                <a:solidFill>
                  <a:schemeClr val="bg1"/>
                </a:solidFill>
              </a:rPr>
              <a:t>самое маленькое по площади и по численности население государство</a:t>
            </a:r>
            <a:r>
              <a:rPr lang="ru-RU" sz="40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7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Типология стран.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765175"/>
            <a:ext cx="5040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>
                <a:solidFill>
                  <a:srgbClr val="0000FF"/>
                </a:solidFill>
              </a:rPr>
              <a:t>2. По численности населения: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1341438"/>
            <a:ext cx="89646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>
                <a:solidFill>
                  <a:srgbClr val="006600"/>
                </a:solidFill>
              </a:rPr>
              <a:t>Страны-гиганты (свыше 100 млн. человек)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9388" y="3213100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>
                <a:solidFill>
                  <a:srgbClr val="CC0000"/>
                </a:solidFill>
              </a:rPr>
              <a:t>Средние (менее 100 млн.человек):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9388" y="4437063"/>
            <a:ext cx="87137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>
                <a:solidFill>
                  <a:srgbClr val="660066"/>
                </a:solidFill>
              </a:rPr>
              <a:t>Малые страны (менее 100 тыс. человек):</a:t>
            </a:r>
            <a:r>
              <a:rPr lang="ru-RU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2060575"/>
            <a:ext cx="84248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>
                <a:solidFill>
                  <a:srgbClr val="0000FF"/>
                </a:solidFill>
              </a:rPr>
              <a:t/>
            </a:r>
            <a:br>
              <a:rPr lang="ru-RU" sz="2400" b="1">
                <a:solidFill>
                  <a:srgbClr val="0000FF"/>
                </a:solidFill>
              </a:rPr>
            </a:br>
            <a:r>
              <a:rPr lang="ru-RU" sz="2400" b="1">
                <a:solidFill>
                  <a:srgbClr val="0000FF"/>
                </a:solidFill>
              </a:rPr>
              <a:t>Китай, Индия, США, Индонезия, Бразилия, Пакистан, Россия, Бангладеш, Япония, Нигерия, Мексика.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50825" y="52292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>
                <a:solidFill>
                  <a:srgbClr val="0000FF"/>
                </a:solidFill>
              </a:rPr>
              <a:t/>
            </a:r>
            <a:br>
              <a:rPr lang="ru-RU" sz="2400" b="1">
                <a:solidFill>
                  <a:srgbClr val="0000FF"/>
                </a:solidFill>
              </a:rPr>
            </a:br>
            <a:r>
              <a:rPr lang="ru-RU" sz="2400" b="1">
                <a:solidFill>
                  <a:srgbClr val="0000FF"/>
                </a:solidFill>
              </a:rPr>
              <a:t> Андорра, Кирибати, острова Кука, Науру, Тувалу, Ватикан.</a:t>
            </a:r>
          </a:p>
        </p:txBody>
      </p:sp>
    </p:spTree>
    <p:extLst>
      <p:ext uri="{BB962C8B-B14F-4D97-AF65-F5344CB8AC3E}">
        <p14:creationId xmlns:p14="http://schemas.microsoft.com/office/powerpoint/2010/main" val="466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Типология </a:t>
            </a:r>
            <a:r>
              <a:rPr lang="ru-RU" sz="4000" b="1" dirty="0" smtClean="0">
                <a:solidFill>
                  <a:srgbClr val="FF0000"/>
                </a:solidFill>
              </a:rPr>
              <a:t>стран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836613"/>
            <a:ext cx="82819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 dirty="0">
                <a:solidFill>
                  <a:srgbClr val="0000FF"/>
                </a:solidFill>
              </a:rPr>
              <a:t>5. </a:t>
            </a:r>
            <a:r>
              <a:rPr lang="ru-RU" sz="2400" b="1" dirty="0" smtClean="0">
                <a:solidFill>
                  <a:srgbClr val="0000FF"/>
                </a:solidFill>
              </a:rPr>
              <a:t>по формам правления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3850" y="4221163"/>
            <a:ext cx="39608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>
                <a:solidFill>
                  <a:srgbClr val="006600"/>
                </a:solidFill>
              </a:rPr>
              <a:t>в Европе – 12 стран</a:t>
            </a:r>
            <a:br>
              <a:rPr lang="ru-RU" sz="2400" b="1">
                <a:solidFill>
                  <a:srgbClr val="006600"/>
                </a:solidFill>
              </a:rPr>
            </a:br>
            <a:r>
              <a:rPr lang="ru-RU" sz="2400" b="1">
                <a:solidFill>
                  <a:srgbClr val="006600"/>
                </a:solidFill>
              </a:rPr>
              <a:t>в Африке – 3 страны</a:t>
            </a:r>
            <a:br>
              <a:rPr lang="ru-RU" sz="2400" b="1">
                <a:solidFill>
                  <a:srgbClr val="006600"/>
                </a:solidFill>
              </a:rPr>
            </a:br>
            <a:endParaRPr lang="ru-RU" sz="2400" b="1">
              <a:solidFill>
                <a:srgbClr val="006600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0824" y="1678600"/>
            <a:ext cx="8785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МОНАРХИЯ </a:t>
            </a:r>
            <a:r>
              <a:rPr lang="ru-RU" sz="2400" b="1" dirty="0">
                <a:solidFill>
                  <a:srgbClr val="660066"/>
                </a:solidFill>
              </a:rPr>
              <a:t>– </a:t>
            </a:r>
            <a:r>
              <a:rPr lang="ru-RU" sz="2400" b="1" dirty="0">
                <a:solidFill>
                  <a:schemeClr val="accent2"/>
                </a:solidFill>
              </a:rPr>
              <a:t>форма правления, при которой верховная государственная власть сосредоточена в руках одного главы государства – монарха и передается по наследству.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На современной политической карте мира - </a:t>
            </a:r>
            <a:r>
              <a:rPr lang="en-US" sz="2400" b="1" dirty="0" smtClean="0">
                <a:solidFill>
                  <a:schemeClr val="accent2"/>
                </a:solidFill>
              </a:rPr>
              <a:t>29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монархий.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716463" y="4005263"/>
            <a:ext cx="3652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в Азии – </a:t>
            </a:r>
            <a:r>
              <a:rPr lang="ru-RU" sz="2400" b="1" dirty="0" smtClean="0">
                <a:solidFill>
                  <a:srgbClr val="006600"/>
                </a:solidFill>
              </a:rPr>
              <a:t>1</a:t>
            </a:r>
            <a:r>
              <a:rPr lang="en-US" sz="2400" b="1" dirty="0" smtClean="0">
                <a:solidFill>
                  <a:srgbClr val="006600"/>
                </a:solidFill>
              </a:rPr>
              <a:t>3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стран</a:t>
            </a:r>
            <a:br>
              <a:rPr lang="ru-RU" sz="2400" b="1" dirty="0">
                <a:solidFill>
                  <a:srgbClr val="006600"/>
                </a:solidFill>
              </a:rPr>
            </a:br>
            <a:r>
              <a:rPr lang="ru-RU" sz="2400" b="1" dirty="0">
                <a:solidFill>
                  <a:srgbClr val="006600"/>
                </a:solidFill>
              </a:rPr>
              <a:t>в Океании – 1 страна</a:t>
            </a:r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250825" y="5229225"/>
            <a:ext cx="8713788" cy="1033463"/>
            <a:chOff x="158" y="2251"/>
            <a:chExt cx="5489" cy="651"/>
          </a:xfrm>
        </p:grpSpPr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2154" y="2251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FF0000"/>
                  </a:solidFill>
                </a:rPr>
                <a:t>МОНАРХИИ </a:t>
              </a:r>
              <a:endParaRPr lang="ru-RU" sz="2400" b="1">
                <a:solidFill>
                  <a:schemeClr val="accent2"/>
                </a:solidFill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58" y="2568"/>
              <a:ext cx="1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6600"/>
                  </a:solidFill>
                </a:rPr>
                <a:t>конституционные </a:t>
              </a: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2154" y="2614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6600"/>
                  </a:solidFill>
                </a:rPr>
                <a:t>абсолютные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3923" y="2614"/>
              <a:ext cx="17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6600"/>
                  </a:solidFill>
                </a:rPr>
                <a:t>теократическая</a:t>
              </a:r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1338" y="2432"/>
              <a:ext cx="816" cy="136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3424" y="2432"/>
              <a:ext cx="908" cy="227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2744" y="2478"/>
              <a:ext cx="0" cy="18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993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7336" y="593017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РЕСПУБЛИКА </a:t>
            </a:r>
            <a:r>
              <a:rPr lang="ru-RU" sz="2800" b="1" dirty="0">
                <a:solidFill>
                  <a:srgbClr val="0000FF"/>
                </a:solidFill>
              </a:rPr>
              <a:t>- форма правления, при которой суверенные права на власть принадлежат всем дееспособным гражданам.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Республиканская форма принята в большинстве государств -75%.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58775" y="2716675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</a:rPr>
              <a:t>ПРЕЗИДЕНТСКАЯ РЕСПУБЛИКА</a:t>
            </a:r>
            <a:r>
              <a:rPr lang="ru-RU" sz="2400" b="1" dirty="0">
                <a:solidFill>
                  <a:srgbClr val="660066"/>
                </a:solidFill>
              </a:rPr>
              <a:t> – форма правления, в которой, согласно конституции, верховная власть принадлежит президенту. 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США, Венесуэла, Аргентина, Бразилия, </a:t>
            </a:r>
            <a:r>
              <a:rPr lang="ru-RU" sz="2400" b="1" dirty="0" smtClean="0">
                <a:solidFill>
                  <a:srgbClr val="0000FF"/>
                </a:solidFill>
              </a:rPr>
              <a:t>Беларусь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87336" y="4478285"/>
            <a:ext cx="85693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</a:rPr>
              <a:t>ПАРЛАМЕНТСКАЯ РЕСПУБЛИКА</a:t>
            </a:r>
            <a:r>
              <a:rPr lang="ru-RU" sz="2400" b="1" dirty="0">
                <a:solidFill>
                  <a:srgbClr val="0000FF"/>
                </a:solidFill>
              </a:rPr>
              <a:t> – </a:t>
            </a:r>
            <a:r>
              <a:rPr lang="ru-RU" sz="2400" b="1" dirty="0">
                <a:solidFill>
                  <a:srgbClr val="006600"/>
                </a:solidFill>
              </a:rPr>
              <a:t>форма правления, в которой, согласно конституции, верховная власть принадлежит парламенту.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Италия, ФРГ, Австрия, Ирландия, Индия и др. </a:t>
            </a:r>
          </a:p>
        </p:txBody>
      </p:sp>
    </p:spTree>
    <p:extLst>
      <p:ext uri="{BB962C8B-B14F-4D97-AF65-F5344CB8AC3E}">
        <p14:creationId xmlns:p14="http://schemas.microsoft.com/office/powerpoint/2010/main" val="41871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Государственный стр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252"/>
            <a:ext cx="9144000" cy="58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534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Типы стран</vt:lpstr>
      <vt:lpstr>Типы стран по географическому положению</vt:lpstr>
      <vt:lpstr>Типология стран.</vt:lpstr>
      <vt:lpstr>Г) Микрогосударства (менее 10 тыс. км2):</vt:lpstr>
      <vt:lpstr>Ватикан – самое маленькое по площади и по численности население государство </vt:lpstr>
      <vt:lpstr>Типология стран.</vt:lpstr>
      <vt:lpstr>Типология стран</vt:lpstr>
      <vt:lpstr>Презентация PowerPoint</vt:lpstr>
      <vt:lpstr>Презентация PowerPoint</vt:lpstr>
      <vt:lpstr>Типология стран</vt:lpstr>
      <vt:lpstr>Типология стран</vt:lpstr>
      <vt:lpstr>Проверяем!!!</vt:lpstr>
      <vt:lpstr>Практикум на контурной карте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Физика</cp:lastModifiedBy>
  <cp:revision>17</cp:revision>
  <dcterms:created xsi:type="dcterms:W3CDTF">2011-11-28T19:44:49Z</dcterms:created>
  <dcterms:modified xsi:type="dcterms:W3CDTF">2017-01-23T06:41:34Z</dcterms:modified>
</cp:coreProperties>
</file>