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4" r:id="rId9"/>
    <p:sldId id="266" r:id="rId10"/>
    <p:sldId id="261" r:id="rId11"/>
    <p:sldId id="25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T, °С</c:v>
                </c:pt>
              </c:strCache>
            </c:strRef>
          </c:tx>
          <c:cat>
            <c:strRef>
              <c:f>Лист1!$B$1:$M$1</c:f>
              <c:strCache>
                <c:ptCount val="12"/>
                <c:pt idx="0">
                  <c:v>Я</c:v>
                </c:pt>
                <c:pt idx="1">
                  <c:v>Ф</c:v>
                </c:pt>
                <c:pt idx="2">
                  <c:v>М</c:v>
                </c:pt>
                <c:pt idx="3">
                  <c:v>А</c:v>
                </c:pt>
                <c:pt idx="4">
                  <c:v>М</c:v>
                </c:pt>
                <c:pt idx="5">
                  <c:v>И</c:v>
                </c:pt>
                <c:pt idx="6">
                  <c:v>И</c:v>
                </c:pt>
                <c:pt idx="7">
                  <c:v>А</c:v>
                </c:pt>
                <c:pt idx="8">
                  <c:v>С</c:v>
                </c:pt>
                <c:pt idx="9">
                  <c:v>О</c:v>
                </c:pt>
                <c:pt idx="10">
                  <c:v>Н</c:v>
                </c:pt>
                <c:pt idx="11">
                  <c:v>Д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-15</c:v>
                </c:pt>
                <c:pt idx="1">
                  <c:v>-10</c:v>
                </c:pt>
                <c:pt idx="2">
                  <c:v>-8</c:v>
                </c:pt>
                <c:pt idx="3">
                  <c:v>0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15</c:v>
                </c:pt>
                <c:pt idx="8">
                  <c:v>10</c:v>
                </c:pt>
                <c:pt idx="9">
                  <c:v>0</c:v>
                </c:pt>
                <c:pt idx="10">
                  <c:v>-5</c:v>
                </c:pt>
                <c:pt idx="11">
                  <c:v>-10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90432"/>
        <c:axId val="211322752"/>
      </c:lineChart>
      <c:catAx>
        <c:axId val="18869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1322752"/>
        <c:crosses val="autoZero"/>
        <c:auto val="1"/>
        <c:lblAlgn val="ctr"/>
        <c:lblOffset val="100"/>
        <c:noMultiLvlLbl val="0"/>
      </c:catAx>
      <c:valAx>
        <c:axId val="21132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690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7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7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2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3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9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1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9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0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D4964-1113-4218-B4EE-550AFDBB60E7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E248-CF7F-4D2F-BEA9-10D735D94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5ODdTdeSo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anganova.com/files/visual/blog/27.06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" y="188640"/>
            <a:ext cx="91186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Температура воздуха. Тепловые пояса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5372">
            <a:off x="1599741" y="1799550"/>
            <a:ext cx="1789741" cy="221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916832"/>
            <a:ext cx="5904656" cy="4824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термометр;</a:t>
            </a:r>
          </a:p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вычислять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среднесуточные, среднемесяч­ные температуры и амплитуды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температур;</a:t>
            </a:r>
          </a:p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из­менение температуры с высотой и распределение температуры воздуха по земной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поверхности;</a:t>
            </a:r>
          </a:p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карте тепловые пояса</a:t>
            </a:r>
          </a:p>
        </p:txBody>
      </p:sp>
    </p:spTree>
    <p:extLst>
      <p:ext uri="{BB962C8B-B14F-4D97-AF65-F5344CB8AC3E}">
        <p14:creationId xmlns:p14="http://schemas.microsoft.com/office/powerpoint/2010/main" val="35627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teonova.ru/news/pictures/63542395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76" y="993482"/>
            <a:ext cx="4834308" cy="48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937" y="798278"/>
            <a:ext cx="3960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Самая высокая температура воздуха зафиксирована в </a:t>
            </a:r>
            <a:r>
              <a:rPr lang="ru-RU" sz="3200" b="1" dirty="0"/>
              <a:t>Ливии, в районе г. Триполи (Африка): +58 °С</a:t>
            </a:r>
            <a:r>
              <a:rPr lang="ru-RU" sz="3200" dirty="0"/>
              <a:t>; </a:t>
            </a:r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Самая </a:t>
            </a:r>
            <a:r>
              <a:rPr lang="ru-RU" sz="3200" dirty="0"/>
              <a:t>низкая — на российской станции </a:t>
            </a:r>
            <a:r>
              <a:rPr lang="ru-RU" sz="3200" b="1" dirty="0"/>
              <a:t>«Восток» в Антарктиде: -89 °</a:t>
            </a:r>
            <a:r>
              <a:rPr lang="ru-RU" sz="3200" b="1" dirty="0" smtClean="0"/>
              <a:t>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85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00" y="404664"/>
            <a:ext cx="8229600" cy="74868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400" dirty="0">
                <a:latin typeface="Arial Black" pitchFamily="34" charset="0"/>
                <a:ea typeface="+mj-ea"/>
                <a:cs typeface="+mj-cs"/>
              </a:rPr>
              <a:t>Тепловые пояса</a:t>
            </a:r>
            <a:endParaRPr lang="ru-RU" sz="4400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5" descr="http://lh6.ggpht.com/-nKFCqJtVXpQ/UjI5Tkf94zI/AAAAAAAAIKI/iasAyQJhsGY/teplovye_pojasa_zemli_thumb%25255B4%25255D.jpg?imgmax=8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2"/>
            <a:ext cx="7128792" cy="50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6234008"/>
            <a:ext cx="572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www.youtube.com/watch?v=j5ODdTdeSoA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6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anganova.com/files/visual/blog/27.06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" y="188640"/>
            <a:ext cx="91186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Температура воздуха. Тепловые пояса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5372">
            <a:off x="1599741" y="1799550"/>
            <a:ext cx="1789741" cy="221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916832"/>
            <a:ext cx="5904656" cy="4824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термометр;</a:t>
            </a:r>
          </a:p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вычислять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среднесуточные, среднемесяч­ные температуры и амплитуды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температур;</a:t>
            </a:r>
          </a:p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из­менение температуры с высотой и распределение температуры воздуха по земной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поверхности;</a:t>
            </a:r>
          </a:p>
          <a:p>
            <a:pPr marL="457200" indent="-457200" algn="l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карте тепловые пояса</a:t>
            </a:r>
          </a:p>
        </p:txBody>
      </p:sp>
    </p:spTree>
    <p:extLst>
      <p:ext uri="{BB962C8B-B14F-4D97-AF65-F5344CB8AC3E}">
        <p14:creationId xmlns:p14="http://schemas.microsoft.com/office/powerpoint/2010/main" val="26334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eoglobus.ru/earth/geo5/zw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55145"/>
            <a:ext cx="6858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vimar.ru/uploads/1/7/4/9/17499827/1389904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2908"/>
            <a:ext cx="4557789" cy="33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228351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Изменение высоты Солнца над горизонтом в течение </a:t>
            </a:r>
            <a:r>
              <a:rPr lang="ru-RU" b="1" dirty="0" smtClean="0"/>
              <a:t>года</a:t>
            </a:r>
            <a:endParaRPr lang="en-US" b="1" dirty="0" smtClean="0"/>
          </a:p>
          <a:p>
            <a:endParaRPr lang="en-US" b="1" smtClean="0"/>
          </a:p>
          <a:p>
            <a:r>
              <a:rPr lang="ru-RU" b="1" smtClean="0"/>
              <a:t>Освещение </a:t>
            </a:r>
            <a:r>
              <a:rPr lang="ru-RU" b="1"/>
              <a:t>и нагрев поверхность Земли в течение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1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880864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itchFamily="34" charset="0"/>
              </a:rPr>
              <a:t>История из жизни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putnik.fm/files/C0E775C1E5A4B6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6045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ile.mobilmusic.ru/c6/8f/b2/13291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272030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6559"/>
            <a:ext cx="648072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</a:t>
            </a: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1862 году, два англичанина,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Глешер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Коксвель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решили подняться на воздушном шаре выше облаков.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Шар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полетел вверх очень быстро, и, чем выше он поднимался, тем становилось холоднее. На высоте 3 км англичане достигли облаков.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Когда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шар летел сквозь облака, исследователи дрожали от холода и сырости. То, что мы называем облаками, есть густой, холодный туман, в котором ничего не видно.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Кончились облака, стало светло, показалось голубое небо и солнце. Облака казались сверху белым, волнистым полем, словно его покрывал снег. Через разрывы облаков кое-где можно было видеть землю – поля, леса, города, море.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Выше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облаков было еще холоднее. На высоте 5 км замерзла вода. Дышать стало трудно, в ушах шумело, сердце сильно билось. Но исследователи решили терпеть до последней возможности и не хотели опускаться. Напротив, они высыпали весь песок из корзинки, так что шар стремительно пошел вверх.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высоте 8 км один из них почувствовал сильную слабость, он упал без памяти: воздуха стало недостаточно для дыхания. А шар все поднимался. Обоим смельчакам угрожала смерть. На высоте 11 км было –24 градуса мороза, а на земле в это время деревья, были покрыты зеленью и трава, пестрела цветами.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Потерявший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сознание весь посинел и лежал, как мертвец. Его товарищ, едва дыша, собрал, наконец, последние силы и хотел поднять руки, чтобы взять шнурок от клапана, но они не действовали. Тогда он зубами схватил и потянул шнурок. Клапан открылся – и шар начал спускаться. Через некоторое время оба англичанина спустились на землю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31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        на  100 м на 0,6 °С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dp-adilet.kz/wp-content/img/1/f73c8850_6bec_0132_79be_12313c0dad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/>
          <a:stretch/>
        </p:blipFill>
        <p:spPr bwMode="auto">
          <a:xfrm>
            <a:off x="827584" y="1567345"/>
            <a:ext cx="7416824" cy="4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2771800" y="606624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Высота г. Дзержинская 345 м, у подножья температура 25 °С . </a:t>
            </a:r>
            <a:br>
              <a:rPr lang="ru-RU" sz="2800" dirty="0" smtClean="0"/>
            </a:br>
            <a:r>
              <a:rPr lang="ru-RU" sz="2800" dirty="0" smtClean="0"/>
              <a:t>Какая температура на вершине горы?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dic.academic.ru/pictures/wiki/files/71/G%C3%B3ra_Dzier%C5%BCy%C5%84skie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itchFamily="34" charset="0"/>
              </a:rPr>
              <a:t>Амплитуда температур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А=</a:t>
            </a:r>
            <a:r>
              <a:rPr lang="ru-RU" sz="6000" dirty="0" err="1" smtClean="0">
                <a:solidFill>
                  <a:srgbClr val="FF0000"/>
                </a:solidFill>
              </a:rPr>
              <a:t>Т</a:t>
            </a:r>
            <a:r>
              <a:rPr lang="ru-RU" sz="6000" baseline="-25000" dirty="0" err="1" smtClean="0">
                <a:solidFill>
                  <a:srgbClr val="FF0000"/>
                </a:solidFill>
              </a:rPr>
              <a:t>макс</a:t>
            </a:r>
            <a:r>
              <a:rPr lang="ru-RU" sz="6000" dirty="0" smtClean="0">
                <a:solidFill>
                  <a:srgbClr val="FF0000"/>
                </a:solidFill>
              </a:rPr>
              <a:t>-Т</a:t>
            </a:r>
            <a:r>
              <a:rPr lang="ru-RU" sz="6000" baseline="-25000" dirty="0" smtClean="0">
                <a:solidFill>
                  <a:srgbClr val="FF0000"/>
                </a:solidFill>
              </a:rPr>
              <a:t>мин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715200" cy="327322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458344"/>
              </p:ext>
            </p:extLst>
          </p:nvPr>
        </p:nvGraphicFramePr>
        <p:xfrm>
          <a:off x="1043608" y="2636912"/>
          <a:ext cx="7200802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643"/>
                <a:gridCol w="912057"/>
                <a:gridCol w="912057"/>
                <a:gridCol w="912057"/>
                <a:gridCol w="912057"/>
                <a:gridCol w="906183"/>
                <a:gridCol w="912057"/>
                <a:gridCol w="809691"/>
              </a:tblGrid>
              <a:tr h="100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3 ч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6 ч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9 ч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</a:rPr>
                        <a:t>12 ч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15 ч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18 ч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21  ч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>
                          <a:effectLst/>
                        </a:rPr>
                        <a:t>24 ч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0160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7°С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-6°С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-3°С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0°С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+2°С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+3°С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-1°С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-4°С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4195" y="5581244"/>
            <a:ext cx="1416077" cy="6920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10°С</a:t>
            </a:r>
            <a:endParaRPr lang="ru-RU" sz="36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9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latin typeface="Arial Black" pitchFamily="34" charset="0"/>
              </a:rPr>
              <a:t>Температура среднесуточная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Т ср.= Т1+Т2+т3+….Т</a:t>
            </a:r>
            <a:r>
              <a:rPr lang="en-US" sz="5400" dirty="0" smtClean="0">
                <a:solidFill>
                  <a:srgbClr val="FF0000"/>
                </a:solidFill>
              </a:rPr>
              <a:t>n/</a:t>
            </a:r>
            <a:r>
              <a:rPr lang="en-US" sz="5400" dirty="0">
                <a:solidFill>
                  <a:srgbClr val="FF0000"/>
                </a:solidFill>
              </a:rPr>
              <a:t>n</a:t>
            </a:r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840315"/>
              </p:ext>
            </p:extLst>
          </p:nvPr>
        </p:nvGraphicFramePr>
        <p:xfrm>
          <a:off x="467544" y="2924944"/>
          <a:ext cx="8374385" cy="188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806"/>
                <a:gridCol w="1037797"/>
                <a:gridCol w="1037797"/>
                <a:gridCol w="1037797"/>
                <a:gridCol w="1037797"/>
                <a:gridCol w="1037797"/>
                <a:gridCol w="1037797"/>
                <a:gridCol w="1037797"/>
              </a:tblGrid>
              <a:tr h="39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ч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ч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 ч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ч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ч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ч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ч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6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+9°С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+8°С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+ 12 °С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+ 14 °С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+ 17 °С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+15 °С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+ 12 °С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6°С</a:t>
                      </a:r>
                      <a:endParaRPr lang="en-US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5649718"/>
            <a:ext cx="1440160" cy="6254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11,6</a:t>
            </a:r>
            <a:r>
              <a:rPr lang="ru-RU" sz="3200" dirty="0">
                <a:solidFill>
                  <a:schemeClr val="tx1"/>
                </a:solidFill>
              </a:rPr>
              <a:t>°С</a:t>
            </a:r>
          </a:p>
        </p:txBody>
      </p:sp>
    </p:spTree>
    <p:extLst>
      <p:ext uri="{BB962C8B-B14F-4D97-AF65-F5344CB8AC3E}">
        <p14:creationId xmlns:p14="http://schemas.microsoft.com/office/powerpoint/2010/main" val="6619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itchFamily="34" charset="0"/>
              </a:rPr>
              <a:t>График хода температур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98930"/>
              </p:ext>
            </p:extLst>
          </p:nvPr>
        </p:nvGraphicFramePr>
        <p:xfrm>
          <a:off x="107510" y="1124744"/>
          <a:ext cx="9036490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146"/>
                <a:gridCol w="664886"/>
                <a:gridCol w="664886"/>
                <a:gridCol w="664886"/>
                <a:gridCol w="664886"/>
                <a:gridCol w="664886"/>
                <a:gridCol w="664886"/>
                <a:gridCol w="664886"/>
                <a:gridCol w="664886"/>
                <a:gridCol w="664886"/>
                <a:gridCol w="665790"/>
                <a:gridCol w="665790"/>
                <a:gridCol w="665790"/>
              </a:tblGrid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месяц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Ф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С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Н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Д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°С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-15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-10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-8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+10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+15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+20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+15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+10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-5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-10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085102"/>
              </p:ext>
            </p:extLst>
          </p:nvPr>
        </p:nvGraphicFramePr>
        <p:xfrm>
          <a:off x="2987824" y="3496816"/>
          <a:ext cx="5688632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1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289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Температура воздуха. Тепловые пояса</vt:lpstr>
      <vt:lpstr>Презентация PowerPoint</vt:lpstr>
      <vt:lpstr>История из жизни</vt:lpstr>
      <vt:lpstr>Презентация PowerPoint</vt:lpstr>
      <vt:lpstr>Т        на  100 м на 0,6 °С </vt:lpstr>
      <vt:lpstr>Высота г. Дзержинская 345 м, у подножья температура 25 °С .  Какая температура на вершине горы?</vt:lpstr>
      <vt:lpstr>Амплитуда температур А=Тмакс-Тмин</vt:lpstr>
      <vt:lpstr>Температура среднесуточная Т ср.= Т1+Т2+т3+….Тn/n</vt:lpstr>
      <vt:lpstr>График хода температур</vt:lpstr>
      <vt:lpstr>Презентация PowerPoint</vt:lpstr>
      <vt:lpstr>Презентация PowerPoint</vt:lpstr>
      <vt:lpstr>Температура воздуха. Тепловые пояса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Температура воздуха. Тепловые пояса</dc:title>
  <dc:creator>ЛИ</dc:creator>
  <cp:lastModifiedBy>ЛИ</cp:lastModifiedBy>
  <cp:revision>18</cp:revision>
  <dcterms:created xsi:type="dcterms:W3CDTF">2016-09-14T12:09:05Z</dcterms:created>
  <dcterms:modified xsi:type="dcterms:W3CDTF">2016-09-15T08:14:01Z</dcterms:modified>
</cp:coreProperties>
</file>