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34"/>
  </p:notesMasterIdLst>
  <p:sldIdLst>
    <p:sldId id="291" r:id="rId2"/>
    <p:sldId id="292" r:id="rId3"/>
    <p:sldId id="293" r:id="rId4"/>
    <p:sldId id="294" r:id="rId5"/>
    <p:sldId id="295" r:id="rId6"/>
    <p:sldId id="296" r:id="rId7"/>
    <p:sldId id="290" r:id="rId8"/>
    <p:sldId id="297" r:id="rId9"/>
    <p:sldId id="298" r:id="rId10"/>
    <p:sldId id="300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%20&#1095;&#1077;&#1090;&#1074;&#1077;&#1088;&#1090;&#1100;%20&#1080;&#1089;&#1087;&#1088;&#1072;&#1074;&#1083;&#1077;&#1085;&#1085;&#1099;&#1081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%20&#1095;&#1077;&#1090;&#1074;&#1077;&#1088;&#1090;&#1100;%20&#1080;&#1089;&#1087;&#1088;&#1072;&#1074;&#1083;&#1077;&#1085;&#1085;&#1099;&#1081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урок, который дает знания</c:v>
                </c:pt>
                <c:pt idx="1">
                  <c:v>урок с компьютером</c:v>
                </c:pt>
                <c:pt idx="2">
                  <c:v>урок, который проходит сегодня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60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/>
      <c:overlay val="0"/>
      <c:txPr>
        <a:bodyPr/>
        <a:lstStyle/>
        <a:p>
          <a:pPr>
            <a:defRPr lang="ru-RU" sz="2000" b="0" i="0" u="none" strike="noStrike" kern="1200" baseline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интересующийся жизнью учащихся</c:v>
                </c:pt>
                <c:pt idx="1">
                  <c:v>робот</c:v>
                </c:pt>
                <c:pt idx="2">
                  <c:v>добрый</c:v>
                </c:pt>
                <c:pt idx="3">
                  <c:v>улыбающийся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15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428743225795016"/>
          <c:y val="0.10407514836936818"/>
          <c:w val="0.31758591364009842"/>
          <c:h val="0.60402648703318518"/>
        </c:manualLayout>
      </c:layout>
      <c:overlay val="0"/>
      <c:txPr>
        <a:bodyPr/>
        <a:lstStyle/>
        <a:p>
          <a:pPr>
            <a:defRPr lang="ru-RU" sz="2000" b="0" i="0" u="none" strike="noStrike" kern="1200" baseline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18"/>
          <c:cat>
            <c:strRef>
              <c:f>Лист4!$A$1:$A$3</c:f>
              <c:strCache>
                <c:ptCount val="3"/>
                <c:pt idx="0">
                  <c:v>в космосе</c:v>
                </c:pt>
                <c:pt idx="1">
                  <c:v>не в школе</c:v>
                </c:pt>
                <c:pt idx="2">
                  <c:v>обычный</c:v>
                </c:pt>
              </c:strCache>
            </c:strRef>
          </c:cat>
          <c:val>
            <c:numRef>
              <c:f>Лист4!$B$1:$B$3</c:f>
              <c:numCache>
                <c:formatCode>General</c:formatCode>
                <c:ptCount val="3"/>
                <c:pt idx="0">
                  <c:v>45</c:v>
                </c:pt>
                <c:pt idx="1">
                  <c:v>20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19589409041316E-2"/>
          <c:y val="2.5030164607033327E-2"/>
          <c:w val="0.91012840360413416"/>
          <c:h val="0.8517096291626511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Лист4!$A$1:$A$3</c:f>
              <c:strCache>
                <c:ptCount val="3"/>
                <c:pt idx="0">
                  <c:v>все знает</c:v>
                </c:pt>
                <c:pt idx="1">
                  <c:v>владеет компьтером</c:v>
                </c:pt>
                <c:pt idx="2">
                  <c:v>владеет языками</c:v>
                </c:pt>
              </c:strCache>
            </c:strRef>
          </c:cat>
          <c:val>
            <c:numRef>
              <c:f>Лист4!$B$1:$B$3</c:f>
              <c:numCache>
                <c:formatCode>General</c:formatCode>
                <c:ptCount val="3"/>
                <c:pt idx="0">
                  <c:v>65</c:v>
                </c:pt>
                <c:pt idx="1">
                  <c:v>25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175104"/>
        <c:axId val="80176640"/>
      </c:barChart>
      <c:catAx>
        <c:axId val="80175104"/>
        <c:scaling>
          <c:orientation val="minMax"/>
        </c:scaling>
        <c:delete val="0"/>
        <c:axPos val="b"/>
        <c:majorTickMark val="out"/>
        <c:minorTickMark val="none"/>
        <c:tickLblPos val="nextTo"/>
        <c:crossAx val="80176640"/>
        <c:crosses val="autoZero"/>
        <c:auto val="1"/>
        <c:lblAlgn val="ctr"/>
        <c:lblOffset val="100"/>
        <c:noMultiLvlLbl val="0"/>
      </c:catAx>
      <c:valAx>
        <c:axId val="80176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175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cat>
            <c:strRef>
              <c:f>Лист1!$A$1:$A$3</c:f>
              <c:strCache>
                <c:ptCount val="2"/>
                <c:pt idx="0">
                  <c:v>обязательно проверяться</c:v>
                </c:pt>
                <c:pt idx="1">
                  <c:v>проверяться компьютером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3155336541553864"/>
          <c:y val="0.16088546223388744"/>
          <c:w val="0.36844663458446136"/>
          <c:h val="0.64582166812481778"/>
        </c:manualLayout>
      </c:layout>
      <c:overlay val="0"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8AA15-7FDD-4DAA-9E8B-35C3C8B2701F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B2C5A-DDBB-4F4E-880A-55314880D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79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7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8" name="Picture 4" descr="http://image2you.ru/allimages/_img_33058_dfbf4_1386552856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325601" cy="580526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B5B81-BEE2-4E32-B65C-7D54FC3DB5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2" descr="http://image2you.ru/allimages/_img_33058_fc10d_138655279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368232" cy="35010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4" name="Picture 2" descr="http://image2you.ru/allimages/_img_33058_ece1c_1386552821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2639388" cy="386104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pic>
        <p:nvPicPr>
          <p:cNvPr id="16" name="Picture 4" descr="http://www.hqoboi.com/img/other/novogodnyaya-hq-fotografiya-087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Picture 2" descr="http://image2you.ru/allimages/_img_33058_fc10d_1386552792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52536" y="1"/>
            <a:ext cx="9396536" cy="272464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CCCFD7F-02A5-4FDF-95A5-3B7D5C39A6F7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7525B2-48E2-466A-89C9-109ABF9075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6;&#1074;&#1088;&#1077;&#1084;&#1077;&#1085;&#1085;&#1099;&#1081;%20&#1091;&#1088;&#1086;&#1082;.wmv" TargetMode="External"/><Relationship Id="rId2" Type="http://schemas.openxmlformats.org/officeDocument/2006/relationships/hyperlink" Target="&#1069;&#1090;&#1086;%20&#1090;&#1072;&#1082;%20&#1087;&#1086;&#1093;&#1086;&#1078;&#1077;%20&#1085;&#1072;%20&#1091;&#1095;&#1080;&#1090;&#1077;&#1083;&#1100;&#1085;&#1080;&#1094;&#1091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12" y="208037"/>
            <a:ext cx="792088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Какой он современный учитель и современный урок?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0156" y="1402380"/>
            <a:ext cx="4667908" cy="26746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Учитель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3573016"/>
            <a:ext cx="4680520" cy="2952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Учащийся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 flipH="1">
            <a:off x="5364087" y="1144141"/>
            <a:ext cx="3280593" cy="2428875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Шестиугольник 6"/>
          <p:cNvSpPr/>
          <p:nvPr/>
        </p:nvSpPr>
        <p:spPr>
          <a:xfrm>
            <a:off x="971600" y="4293096"/>
            <a:ext cx="2808312" cy="2232248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7000" r="-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Объект 8" descr="герб гимназии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269"/>
          </a:xfrm>
        </p:spPr>
        <p:txBody>
          <a:bodyPr>
            <a:noAutofit/>
          </a:bodyPr>
          <a:lstStyle/>
          <a:p>
            <a:r>
              <a:rPr lang="ru-RU" sz="2700" b="1" dirty="0" smtClean="0">
                <a:latin typeface="Georgia" pitchFamily="18" charset="0"/>
                <a:ea typeface="+mn-ea"/>
                <a:cs typeface="+mn-cs"/>
              </a:rPr>
              <a:t>Этап целеполагания</a:t>
            </a:r>
            <a:endParaRPr lang="ru-RU" sz="2700" b="1" dirty="0"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" name="Объект 8" descr="герб гимназии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55085"/>
              </p:ext>
            </p:extLst>
          </p:nvPr>
        </p:nvGraphicFramePr>
        <p:xfrm>
          <a:off x="251520" y="1340768"/>
          <a:ext cx="8280920" cy="5112568"/>
        </p:xfrm>
        <a:graphic>
          <a:graphicData uri="http://schemas.openxmlformats.org/drawingml/2006/table">
            <a:tbl>
              <a:tblPr firstCol="1"/>
              <a:tblGrid>
                <a:gridCol w="3723487"/>
                <a:gridCol w="4557433"/>
              </a:tblGrid>
              <a:tr h="8363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Суть ошибки</a:t>
                      </a:r>
                    </a:p>
                  </a:txBody>
                  <a:tcPr marL="6858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Как нельзя формулировать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ED"/>
                    </a:solidFill>
                  </a:tcPr>
                </a:tc>
              </a:tr>
              <a:tr h="104947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Подмена цели содержанием</a:t>
                      </a:r>
                    </a:p>
                  </a:txBody>
                  <a:tcPr marL="6858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«Познакомить учащихся с…», «Научить…»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134170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Подмена методом обучения</a:t>
                      </a:r>
                    </a:p>
                  </a:txBody>
                  <a:tcPr marL="6858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«Рассказать учащимся о…»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«Показать учащимся…», «Провести наблюдение….»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ED"/>
                    </a:solidFill>
                  </a:tcPr>
                </a:tc>
              </a:tr>
              <a:tr h="188500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Подмена цели процессом деятельности</a:t>
                      </a:r>
                    </a:p>
                  </a:txBody>
                  <a:tcPr marL="6858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«Решить задачи по теме…»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305"/>
                        </a:spcBef>
                        <a:spcAft>
                          <a:spcPts val="305"/>
                        </a:spcAft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«Выполнить лабораторную  работу…»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7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392536"/>
            <a:ext cx="79208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Georgia" pitchFamily="18" charset="0"/>
              </a:rPr>
              <a:t>Обучающие цели определяются </a:t>
            </a: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на основе раздела программы: </a:t>
            </a:r>
            <a:r>
              <a:rPr lang="ru-RU" sz="3200" dirty="0">
                <a:latin typeface="Georgia" pitchFamily="18" charset="0"/>
              </a:rPr>
              <a:t>«Учащиеся должны знать…, учащиеся должны уметь…» с учетом результатов диагностики усвоения опорных знаний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16383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60648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Примеры некоторых формулировок развивающих задач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76" y="1091469"/>
            <a:ext cx="48245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Georgia" pitchFamily="18" charset="0"/>
              </a:rPr>
              <a:t>развивать интерес к конкретной деятельности на уроке;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развивать самостоятельность в выборе способа, режима, условий и организации работы;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формировать (закрепление, обработка) умение планирования и самоконтроля;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содействовать развитию воли и настойчивости;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развивать эмоции учащихся (посредством организации игры, соревнования команд, обсуждения занимательных ситуаций);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развивать интерес к предмету;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развивать деловитость, предприимчивость, настойчивость;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развивать память, мышление, речь, познавательные интересы;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учить вести и составлять конспекты, тезисы;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70214" y="1229968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Georgia" pitchFamily="18" charset="0"/>
              </a:rPr>
              <a:t>учить сравнивать и обобщать изучаемые факты и понятия;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учить анализировать ответы товарищей, понимать свои ошибки;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учить устанавливать </a:t>
            </a:r>
            <a:r>
              <a:rPr lang="ru-RU" dirty="0" err="1">
                <a:latin typeface="Georgia" pitchFamily="18" charset="0"/>
              </a:rPr>
              <a:t>межпредметные</a:t>
            </a:r>
            <a:r>
              <a:rPr lang="ru-RU" dirty="0">
                <a:latin typeface="Georgia" pitchFamily="18" charset="0"/>
              </a:rPr>
              <a:t> связи;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развивать у учащихся умения выделить главное (например, обучение составлению схем, плана, формулирование выводов или вопросов), формирование умений сравнивать, классифицировать, обобщать факты и понятия;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развивать самостоятельное мышление, речь учащихся;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формировать умение преодолевать трудности в учении, закалять волю;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учить вести и составлять конспекты, тезисы.</a:t>
            </a:r>
            <a:endParaRPr lang="en-US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Примеры некоторых формулировок </a:t>
            </a:r>
            <a:br>
              <a:rPr lang="ru-RU" sz="2400" b="1" dirty="0">
                <a:latin typeface="Georgia" pitchFamily="18" charset="0"/>
              </a:rPr>
            </a:br>
            <a:r>
              <a:rPr lang="ru-RU" sz="2400" b="1" dirty="0">
                <a:latin typeface="Georgia" pitchFamily="18" charset="0"/>
              </a:rPr>
              <a:t>воспитательных задач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0534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Georgia" pitchFamily="18" charset="0"/>
              </a:rPr>
              <a:t>пробудить чувства учащихся (удивления, гордости, уважения, сопричастности);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пробудить чувства ответственности, долга…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вызвать чувство удивления и гордости…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подвести учащихся к выводу…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убедить учащихся в научной, практической, жизненной, профессиональной значимости того или иного конкретного закона, открытия, изобретения.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показать учащимся…</a:t>
            </a:r>
            <a:endParaRPr lang="en-US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дать почувствовать, увидеть, что, решая и выполняя все более сложные задачи и упражнения, они продвигаются в своем интеллектуальном, профессиональном и волевом развитии</a:t>
            </a:r>
            <a:r>
              <a:rPr lang="ru-RU" dirty="0" smtClean="0">
                <a:solidFill>
                  <a:srgbClr val="0D0D0D"/>
                </a:solidFill>
              </a:rPr>
              <a:t>;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6330" y="131414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latin typeface="Georgia" pitchFamily="18" charset="0"/>
              </a:rPr>
              <a:t>создать атмосферу коллективного поиска, эмоциональной приподнятости, радости познания, радости преодоления при выполнении </a:t>
            </a:r>
            <a:r>
              <a:rPr lang="ru-RU" dirty="0" smtClean="0">
                <a:latin typeface="Georgia" pitchFamily="18" charset="0"/>
              </a:rPr>
              <a:t>сложных </a:t>
            </a:r>
            <a:r>
              <a:rPr lang="ru-RU" dirty="0">
                <a:latin typeface="Georgia" pitchFamily="18" charset="0"/>
              </a:rPr>
              <a:t>заданий, упражнений и операций;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содействовать в ходе урока формированию мировоззренческих понятий;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осуществлять нравственное воспитание, обеспечить в ходе урока раскрытие таких понятий: патриотизм, гуманизм, товарищество, эстетические нормы поведения;</a:t>
            </a:r>
            <a:endParaRPr lang="en-US" dirty="0">
              <a:latin typeface="Georgia" pitchFamily="18" charset="0"/>
            </a:endParaRPr>
          </a:p>
          <a:p>
            <a:pPr lvl="0"/>
            <a:r>
              <a:rPr lang="ru-RU" dirty="0">
                <a:latin typeface="Georgia" pitchFamily="18" charset="0"/>
              </a:rPr>
              <a:t>формировать правильное отношение к природе, способствовать экологическому воспитанию.</a:t>
            </a:r>
            <a:endParaRPr lang="en-US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84455"/>
            <a:ext cx="4694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itchFamily="18" charset="0"/>
              </a:rPr>
              <a:t>ЭТАПЫ УРОКА </a:t>
            </a:r>
          </a:p>
          <a:p>
            <a:r>
              <a:rPr lang="ru-RU" sz="2400" b="1" dirty="0">
                <a:latin typeface="Georgia" pitchFamily="18" charset="0"/>
              </a:rPr>
              <a:t>ПОВТОРЕНИЯ И ЗАКРЕПЛЕНИЯ </a:t>
            </a:r>
            <a:endParaRPr lang="en-US" sz="2400" b="1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7853" y="2934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Georgia" pitchFamily="18" charset="0"/>
              </a:rPr>
              <a:t>ЭТАПЫ УРОКА ПРИМЕНЕНИЯ ЗНАНИЙ И УМЕНИЙ </a:t>
            </a:r>
            <a:endParaRPr lang="en-US" sz="2400" b="1" dirty="0"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822" y="148478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Организационный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Ориентировочно-мотивационный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Актуализация субъективного опыта учащихся 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Закрепление изученного (задания, задачи, упражнения)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Контроль и самоконтроль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Коррекция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Информирование о домашнем задании, инструктаж по его выполнению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Подведение итогов урока</a:t>
            </a:r>
            <a:endParaRPr lang="en-US" sz="2000" dirty="0">
              <a:latin typeface="Georgia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Рефлексия</a:t>
            </a:r>
            <a:endParaRPr lang="en-US" sz="2000" dirty="0">
              <a:latin typeface="Georgia" pitchFamily="18" charset="0"/>
            </a:endParaRPr>
          </a:p>
        </p:txBody>
      </p:sp>
      <p:sp>
        <p:nvSpPr>
          <p:cNvPr id="5" name="Содержимое 5"/>
          <p:cNvSpPr txBox="1">
            <a:spLocks/>
          </p:cNvSpPr>
          <p:nvPr/>
        </p:nvSpPr>
        <p:spPr>
          <a:xfrm>
            <a:off x="4822966" y="1626924"/>
            <a:ext cx="4041775" cy="3951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ru-RU" sz="2000" dirty="0">
                <a:latin typeface="Georgia" pitchFamily="18" charset="0"/>
              </a:rPr>
              <a:t>Организационный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Ориентировочно-мотивационный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Актуализация субъективного опыта учащихся 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Закрепление изученного (задания, задачи, упражнения)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Применение изученного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Информирование о домашнем задании, инструктаж по его выполнению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Подведение итогов урока</a:t>
            </a:r>
            <a:endParaRPr lang="en-US" sz="2000" dirty="0">
              <a:latin typeface="Georgia" pitchFamily="18" charset="0"/>
            </a:endParaRPr>
          </a:p>
          <a:p>
            <a:pPr marL="0"/>
            <a:r>
              <a:rPr lang="ru-RU" sz="2000" dirty="0">
                <a:latin typeface="Georgia" pitchFamily="18" charset="0"/>
              </a:rPr>
              <a:t>Рефлексия</a:t>
            </a:r>
            <a:endParaRPr lang="en-US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9"/>
          <p:cNvSpPr txBox="1">
            <a:spLocks/>
          </p:cNvSpPr>
          <p:nvPr/>
        </p:nvSpPr>
        <p:spPr>
          <a:xfrm>
            <a:off x="2987824" y="436728"/>
            <a:ext cx="5400600" cy="890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latin typeface="Georgia" pitchFamily="18" charset="0"/>
              </a:rPr>
              <a:t>ЭТАПЫ УРОКА УСВОЕНИЯ НОВОГО МАТЕРИАЛА </a:t>
            </a:r>
            <a:endParaRPr lang="en-US" sz="2400" b="1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598683"/>
            <a:ext cx="543609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Организационный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Ориентировочно-мотивационный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Актуализация субъективного опыта учащихся 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Освоение новых знаний и способов деятельности 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Первичная проверка понимания изученного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Коррекция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Информирование о домашнем задании, инструктаж по его выполнению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Подведение итогов урока</a:t>
            </a:r>
            <a:endParaRPr lang="en-US" sz="2000" dirty="0">
              <a:latin typeface="Georgia" pitchFamily="18" charset="0"/>
            </a:endParaRPr>
          </a:p>
          <a:p>
            <a:pPr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latin typeface="Georgia" pitchFamily="18" charset="0"/>
              </a:rPr>
              <a:t>Рефлексия</a:t>
            </a:r>
            <a:endParaRPr lang="en-US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1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04664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Georgia" pitchFamily="18" charset="0"/>
              </a:rPr>
              <a:t>Выбор методов и форм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3997" y="2060848"/>
            <a:ext cx="78488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 </a:t>
            </a:r>
            <a:r>
              <a:rPr lang="ru-RU" sz="2800" dirty="0">
                <a:latin typeface="Georgia" pitchFamily="18" charset="0"/>
              </a:rPr>
              <a:t>Методы имеют внешнее выражение (</a:t>
            </a:r>
            <a:r>
              <a:rPr lang="ru-RU" sz="2800" b="1" dirty="0">
                <a:latin typeface="Georgia" pitchFamily="18" charset="0"/>
              </a:rPr>
              <a:t>оформление</a:t>
            </a:r>
            <a:r>
              <a:rPr lang="ru-RU" sz="2800" dirty="0">
                <a:latin typeface="Georgia" pitchFamily="18" charset="0"/>
              </a:rPr>
              <a:t>)</a:t>
            </a:r>
          </a:p>
          <a:p>
            <a:pPr algn="just"/>
            <a:r>
              <a:rPr lang="ru-RU" sz="2800" dirty="0">
                <a:latin typeface="Georgia" pitchFamily="18" charset="0"/>
              </a:rPr>
              <a:t> в формах обучения (</a:t>
            </a:r>
            <a:r>
              <a:rPr lang="ru-RU" sz="2800" b="1" dirty="0">
                <a:latin typeface="Georgia" pitchFamily="18" charset="0"/>
              </a:rPr>
              <a:t>индивидуальная, в парах, групповая, коллективная, фронтальная</a:t>
            </a:r>
            <a:r>
              <a:rPr lang="ru-RU" sz="2800" dirty="0">
                <a:latin typeface="Georgia" pitchFamily="18" charset="0"/>
              </a:rPr>
              <a:t>)</a:t>
            </a:r>
          </a:p>
          <a:p>
            <a:pPr algn="just"/>
            <a:r>
              <a:rPr lang="ru-RU" sz="2800" dirty="0">
                <a:latin typeface="Georgia" pitchFamily="18" charset="0"/>
              </a:rPr>
              <a:t> и в формах организации обучения (</a:t>
            </a:r>
            <a:r>
              <a:rPr lang="ru-RU" sz="2800" b="1" dirty="0">
                <a:latin typeface="Georgia" pitchFamily="18" charset="0"/>
              </a:rPr>
              <a:t>лекция, семинар, экскурсия, практикум и т.п.</a:t>
            </a:r>
            <a:r>
              <a:rPr lang="ru-RU" sz="2800" dirty="0">
                <a:latin typeface="Georgia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446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764704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Georgia" pitchFamily="18" charset="0"/>
              </a:rPr>
              <a:t>Метод</a:t>
            </a:r>
            <a:r>
              <a:rPr lang="ru-RU" sz="2800" dirty="0">
                <a:latin typeface="Georgia" pitchFamily="18" charset="0"/>
              </a:rPr>
              <a:t> - способ совместной деятельности учителя и обучаемого с целью решения задач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708920"/>
            <a:ext cx="6246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</a:rPr>
              <a:t>СЛОВЕСНЫЕ МЕТОДЫ:</a:t>
            </a:r>
          </a:p>
          <a:p>
            <a:r>
              <a:rPr lang="ru-RU" sz="2800" dirty="0" smtClean="0">
                <a:latin typeface="Georgia" pitchFamily="18" charset="0"/>
              </a:rPr>
              <a:t>Рассказ</a:t>
            </a:r>
            <a:endParaRPr lang="ru-RU" sz="2800" dirty="0">
              <a:latin typeface="Georgia" pitchFamily="18" charset="0"/>
            </a:endParaRPr>
          </a:p>
          <a:p>
            <a:r>
              <a:rPr lang="ru-RU" sz="2800" dirty="0" smtClean="0">
                <a:latin typeface="Georgia" pitchFamily="18" charset="0"/>
              </a:rPr>
              <a:t>Объяснение</a:t>
            </a:r>
            <a:r>
              <a:rPr lang="ru-RU" sz="2800" dirty="0">
                <a:latin typeface="Georgia" pitchFamily="18" charset="0"/>
              </a:rPr>
              <a:t> </a:t>
            </a:r>
          </a:p>
          <a:p>
            <a:r>
              <a:rPr lang="ru-RU" sz="2800" dirty="0" smtClean="0">
                <a:latin typeface="Georgia" pitchFamily="18" charset="0"/>
              </a:rPr>
              <a:t>Беседа</a:t>
            </a:r>
            <a:r>
              <a:rPr lang="ru-RU" sz="2800" dirty="0">
                <a:latin typeface="Georgia" pitchFamily="18" charset="0"/>
              </a:rPr>
              <a:t> </a:t>
            </a:r>
          </a:p>
          <a:p>
            <a:r>
              <a:rPr lang="ru-RU" sz="2800" dirty="0" smtClean="0">
                <a:latin typeface="Georgia" pitchFamily="18" charset="0"/>
              </a:rPr>
              <a:t>Дискуссия </a:t>
            </a:r>
            <a:r>
              <a:rPr lang="ru-RU" sz="2800" dirty="0">
                <a:latin typeface="Georgia" pitchFamily="18" charset="0"/>
              </a:rPr>
              <a:t> </a:t>
            </a:r>
          </a:p>
          <a:p>
            <a:r>
              <a:rPr lang="ru-RU" sz="2800" dirty="0" smtClean="0">
                <a:latin typeface="Georgia" pitchFamily="18" charset="0"/>
              </a:rPr>
              <a:t>Лекция </a:t>
            </a:r>
            <a:r>
              <a:rPr lang="ru-RU" sz="2800" dirty="0">
                <a:latin typeface="Georgia" pitchFamily="18" charset="0"/>
              </a:rPr>
              <a:t> </a:t>
            </a:r>
          </a:p>
          <a:p>
            <a:r>
              <a:rPr lang="ru-RU" sz="2800" dirty="0">
                <a:latin typeface="Georgia" pitchFamily="18" charset="0"/>
              </a:rPr>
              <a:t>Работа с учебником и книгой </a:t>
            </a:r>
          </a:p>
        </p:txBody>
      </p:sp>
    </p:spTree>
    <p:extLst>
      <p:ext uri="{BB962C8B-B14F-4D97-AF65-F5344CB8AC3E}">
        <p14:creationId xmlns:p14="http://schemas.microsoft.com/office/powerpoint/2010/main" val="38650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cap="all" dirty="0" smtClean="0">
                <a:latin typeface="Times New Roman" pitchFamily="18" charset="0"/>
                <a:cs typeface="Times New Roman" pitchFamily="18" charset="0"/>
              </a:rPr>
              <a:t>НАГЛЯДНЫЕ МЕТОДЫ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6271" y="1435091"/>
            <a:ext cx="654526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cap="all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етод иллюстраций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предполагает показ учащимся иллюстративных пособий: плакатов, таблиц, картин, карт, зарисовок на доске и пр.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Метод демонстраций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обычно связан с демонстрацией приборов, опытов, технических установок, кинофильмов, диафильмов и др.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82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ПРАКТИЧЕСКИЕ МЕТОДЫ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700808"/>
            <a:ext cx="6552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Упражнения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Устные упражнения 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Письменные упражнения  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Графические упражнения  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Практические работы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875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20631"/>
            <a:ext cx="61926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latin typeface="Georgia" pitchFamily="18" charset="0"/>
              </a:rPr>
              <a:t>Что такое современный урок?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65228282"/>
              </p:ext>
            </p:extLst>
          </p:nvPr>
        </p:nvGraphicFramePr>
        <p:xfrm>
          <a:off x="539552" y="1052736"/>
          <a:ext cx="8424936" cy="4048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5027250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-Подготовленный </a:t>
            </a:r>
            <a:r>
              <a:rPr lang="ru-RU" sz="2400" dirty="0">
                <a:latin typeface="Georgia" pitchFamily="18" charset="0"/>
              </a:rPr>
              <a:t>урок</a:t>
            </a:r>
          </a:p>
          <a:p>
            <a:r>
              <a:rPr lang="ru-RU" sz="2400" dirty="0" smtClean="0">
                <a:latin typeface="Georgia" pitchFamily="18" charset="0"/>
              </a:rPr>
              <a:t>-Полезный </a:t>
            </a:r>
            <a:r>
              <a:rPr lang="ru-RU" sz="2400" dirty="0">
                <a:latin typeface="Georgia" pitchFamily="18" charset="0"/>
              </a:rPr>
              <a:t>урок</a:t>
            </a:r>
          </a:p>
          <a:p>
            <a:r>
              <a:rPr lang="ru-RU" sz="2400" dirty="0" smtClean="0">
                <a:latin typeface="Georgia" pitchFamily="18" charset="0"/>
              </a:rPr>
              <a:t>-Недолгий </a:t>
            </a:r>
            <a:r>
              <a:rPr lang="ru-RU" sz="2400" dirty="0">
                <a:latin typeface="Georgia" pitchFamily="18" charset="0"/>
              </a:rPr>
              <a:t>урок</a:t>
            </a:r>
          </a:p>
          <a:p>
            <a:r>
              <a:rPr lang="ru-RU" sz="2400" dirty="0" smtClean="0">
                <a:latin typeface="Georgia" pitchFamily="18" charset="0"/>
              </a:rPr>
              <a:t>-Отметки </a:t>
            </a:r>
            <a:r>
              <a:rPr lang="ru-RU" sz="2400" dirty="0">
                <a:latin typeface="Georgia" pitchFamily="18" charset="0"/>
              </a:rPr>
              <a:t>хорошие</a:t>
            </a:r>
          </a:p>
        </p:txBody>
      </p:sp>
      <p:pic>
        <p:nvPicPr>
          <p:cNvPr id="5" name="Объект 8" descr="герб гимназии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4" descr="Здание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6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9225" y="1484313"/>
            <a:ext cx="4530725" cy="2016125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eaLnBrk="1" hangingPunct="1">
              <a:buFontTx/>
              <a:buNone/>
              <a:defRPr/>
            </a:pPr>
            <a:r>
              <a:rPr lang="ru-RU" altLang="ru-RU" sz="1800" b="1" dirty="0" smtClean="0">
                <a:solidFill>
                  <a:schemeClr val="tx1"/>
                </a:solidFill>
              </a:rPr>
              <a:t>Метод «</a:t>
            </a:r>
            <a:r>
              <a:rPr lang="ru-RU" altLang="ru-RU" sz="1800" b="1" dirty="0" err="1" smtClean="0">
                <a:solidFill>
                  <a:schemeClr val="tx1"/>
                </a:solidFill>
              </a:rPr>
              <a:t>Квик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-настройка»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ru-RU" sz="1800" dirty="0" smtClean="0">
                <a:solidFill>
                  <a:schemeClr val="tx1"/>
                </a:solidFill>
              </a:rPr>
              <a:t>настрой учащихся на успешную работу, мотивация на разрешение определённой проблемы.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chemeClr val="tx1"/>
                </a:solidFill>
                <a:cs typeface="Calibri" pitchFamily="34" charset="0"/>
              </a:rPr>
              <a:t>Организационно- мотивационный</a:t>
            </a:r>
            <a:endParaRPr lang="ru-RU" sz="3200" dirty="0" smtClean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979613" y="3870325"/>
            <a:ext cx="4929187" cy="2736850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ru-RU" b="1" dirty="0">
                <a:solidFill>
                  <a:schemeClr val="tx1"/>
                </a:solidFill>
              </a:rPr>
              <a:t>Прием  “Нестандартный вход в урок”</a:t>
            </a:r>
          </a:p>
          <a:p>
            <a:pPr indent="449263" algn="just">
              <a:defRPr/>
            </a:pPr>
            <a:r>
              <a:rPr lang="ru-RU" dirty="0">
                <a:solidFill>
                  <a:schemeClr val="tx1"/>
                </a:solidFill>
              </a:rPr>
              <a:t>Учитель начинает урок с противоречивого факта, который трудно объяснить на основе имеющихся знаний.</a:t>
            </a:r>
          </a:p>
          <a:p>
            <a:pPr indent="449263" algn="just">
              <a:defRPr/>
            </a:pPr>
            <a:r>
              <a:rPr lang="ru-RU" dirty="0">
                <a:solidFill>
                  <a:schemeClr val="tx1"/>
                </a:solidFill>
              </a:rPr>
              <a:t> Тема урока «Япония».</a:t>
            </a:r>
          </a:p>
          <a:p>
            <a:pPr indent="449263" algn="just">
              <a:defRPr/>
            </a:pPr>
            <a:r>
              <a:rPr lang="ru-RU" dirty="0">
                <a:solidFill>
                  <a:schemeClr val="tx1"/>
                </a:solidFill>
              </a:rPr>
              <a:t>До начала урока на столе у учителя стоит икебана, палочки (</a:t>
            </a:r>
            <a:r>
              <a:rPr lang="ru-RU" dirty="0" err="1">
                <a:solidFill>
                  <a:schemeClr val="tx1"/>
                </a:solidFill>
              </a:rPr>
              <a:t>хаси</a:t>
            </a:r>
            <a:r>
              <a:rPr lang="ru-RU" dirty="0">
                <a:solidFill>
                  <a:schemeClr val="tx1"/>
                </a:solidFill>
              </a:rPr>
              <a:t>), блюда с суши…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388" y="2924175"/>
            <a:ext cx="1724025" cy="712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tx1"/>
                </a:solidFill>
              </a:rPr>
              <a:t>знаниевая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7375" y="1268413"/>
            <a:ext cx="209391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эмоциональная</a:t>
            </a:r>
          </a:p>
        </p:txBody>
      </p:sp>
      <p:sp>
        <p:nvSpPr>
          <p:cNvPr id="9" name="Двойная стрелка влево/вправо 8"/>
          <p:cNvSpPr/>
          <p:nvPr/>
        </p:nvSpPr>
        <p:spPr>
          <a:xfrm rot="19334817">
            <a:off x="1563688" y="2181225"/>
            <a:ext cx="1198562" cy="420688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2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395288" y="2222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chemeClr val="tx1"/>
                </a:solidFill>
                <a:cs typeface="Calibri" pitchFamily="34" charset="0"/>
              </a:rPr>
              <a:t>Актуализация субъектного опыта учащихся</a:t>
            </a:r>
            <a:endParaRPr lang="ru-RU" sz="3200" dirty="0" smtClean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179388" y="981075"/>
            <a:ext cx="3744912" cy="5688013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«Числовой диктант»</a:t>
            </a:r>
            <a:r>
              <a:rPr lang="ru-RU" sz="2000" dirty="0"/>
              <a:t> </a:t>
            </a:r>
          </a:p>
          <a:p>
            <a:pPr>
              <a:defRPr/>
            </a:pPr>
            <a:endParaRPr lang="ru-RU" sz="11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100" b="1" dirty="0">
                <a:solidFill>
                  <a:schemeClr val="tx1"/>
                </a:solidFill>
              </a:rPr>
              <a:t>8 класс. «Северный Ледовитый океан»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Прочитайте утверждение, если вы согласны, то поставьте цифру 1, если нет-0.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Северный Ледовитый океан  по площади занимает четвертое место.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Северный Ледовитый океан самый глубокий его глубина- 1220 м.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Первые сведения о Северном Ледовитом океане собрали поморы.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Командорские острова расположены в Северном  Ледовитом океане.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В Северном Ледовитом океане часто бывают землетрясения и извержения вулканов.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Самая низкая температура зафиксирована в Северном Ледовитом океане.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Более 80% площади  Северного  Ледовитого океана покрыто многолетними льдами.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По солёности Северный Ледовитый океан занимает предпоследнее место, это объясняется впадением в океан крупных рек.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Органический мир Северный Ледовитый океан достаточно разнообразен.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 Белые медведи - символ Северного Ледовитого океана. 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dirty="0">
                <a:solidFill>
                  <a:schemeClr val="tx1"/>
                </a:solidFill>
              </a:rPr>
              <a:t>1010011101</a:t>
            </a: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3730625" y="981075"/>
            <a:ext cx="5072063" cy="4535488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sz="2000" b="1" dirty="0">
                <a:solidFill>
                  <a:schemeClr val="tx1"/>
                </a:solidFill>
              </a:rPr>
              <a:t>«Закончи предложение»</a:t>
            </a:r>
          </a:p>
          <a:p>
            <a:pPr algn="ctr">
              <a:spcBef>
                <a:spcPct val="20000"/>
              </a:spcBef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3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t="23709" r="21429" b="53969"/>
          <a:stretch>
            <a:fillRect/>
          </a:stretch>
        </p:blipFill>
        <p:spPr bwMode="auto">
          <a:xfrm>
            <a:off x="3967163" y="2060575"/>
            <a:ext cx="47434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6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37"/>
          <p:cNvGraphicFramePr>
            <a:graphicFrameLocks noGrp="1"/>
          </p:cNvGraphicFramePr>
          <p:nvPr>
            <p:ph idx="1"/>
          </p:nvPr>
        </p:nvGraphicFramePr>
        <p:xfrm>
          <a:off x="755650" y="3536950"/>
          <a:ext cx="2806700" cy="1728788"/>
        </p:xfrm>
        <a:graphic>
          <a:graphicData uri="http://schemas.openxmlformats.org/drawingml/2006/table">
            <a:tbl>
              <a:tblPr/>
              <a:tblGrid>
                <a:gridCol w="833855"/>
                <a:gridCol w="1138180"/>
                <a:gridCol w="834665"/>
              </a:tblGrid>
              <a:tr h="639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charset="0"/>
                          <a:cs typeface="Arial" charset="0"/>
                        </a:rPr>
                        <a:t>Ли</a:t>
                      </a:r>
                    </a:p>
                  </a:txBody>
                  <a:tcPr marL="91413" marR="91413" marT="45736" marB="4573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charset="0"/>
                          <a:cs typeface="Arial" charset="0"/>
                        </a:rPr>
                        <a:t>Ла</a:t>
                      </a:r>
                    </a:p>
                  </a:txBody>
                  <a:tcPr marL="91413" marR="91413"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charset="0"/>
                          <a:cs typeface="Arial" charset="0"/>
                        </a:rPr>
                        <a:t>То</a:t>
                      </a:r>
                    </a:p>
                  </a:txBody>
                  <a:tcPr marL="91413" marR="91413"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10895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charset="0"/>
                          <a:cs typeface="Arial" charset="0"/>
                        </a:rPr>
                        <a:t>Ки</a:t>
                      </a:r>
                    </a:p>
                  </a:txBody>
                  <a:tcPr marL="91413" marR="91413" marT="45736" marB="4573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charset="0"/>
                          <a:cs typeface="Arial" charset="0"/>
                        </a:rPr>
                        <a:t>ма</a:t>
                      </a:r>
                    </a:p>
                  </a:txBody>
                  <a:tcPr marL="91413" marR="91413"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charset="0"/>
                          <a:cs typeface="Arial" charset="0"/>
                        </a:rPr>
                        <a:t>Пас</a:t>
                      </a:r>
                    </a:p>
                  </a:txBody>
                  <a:tcPr marL="91413" marR="91413"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107950" y="188913"/>
            <a:ext cx="8351838" cy="6480175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«Кроссворды, анаграммы, </a:t>
            </a:r>
            <a:r>
              <a:rPr lang="ru-RU" sz="2000" b="1" dirty="0" err="1">
                <a:solidFill>
                  <a:schemeClr val="tx1"/>
                </a:solidFill>
              </a:rPr>
              <a:t>филворды</a:t>
            </a:r>
            <a:r>
              <a:rPr lang="ru-RU" sz="2000" b="1" dirty="0">
                <a:solidFill>
                  <a:schemeClr val="tx1"/>
                </a:solidFill>
              </a:rPr>
              <a:t>»</a:t>
            </a:r>
          </a:p>
          <a:p>
            <a:pPr algn="ctr">
              <a:defRPr/>
            </a:pPr>
            <a:endParaRPr lang="ru-RU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000" b="1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54050" y="1009650"/>
          <a:ext cx="3600447" cy="1506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736"/>
                <a:gridCol w="449736"/>
                <a:gridCol w="450589"/>
                <a:gridCol w="449736"/>
                <a:gridCol w="449736"/>
                <a:gridCol w="450589"/>
                <a:gridCol w="449736"/>
                <a:gridCol w="450589"/>
              </a:tblGrid>
              <a:tr h="285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Д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Ш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П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Л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У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М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Б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Е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Л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В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Г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Г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И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Р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О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612" name="Рисунок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3" t="15492" r="22034" b="10358"/>
          <a:stretch>
            <a:fillRect/>
          </a:stretch>
        </p:blipFill>
        <p:spPr bwMode="auto">
          <a:xfrm>
            <a:off x="3419872" y="2504236"/>
            <a:ext cx="4126064" cy="412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787900" y="981075"/>
          <a:ext cx="2870200" cy="12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750"/>
                <a:gridCol w="781348"/>
                <a:gridCol w="584619"/>
                <a:gridCol w="792483"/>
              </a:tblGrid>
              <a:tr h="3184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ЮР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ТИ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ЗА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ИЗ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ЛУ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ФАН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ИГ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ПИ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ВИГ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БА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ТА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ВАМ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4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7"/>
          <p:cNvSpPr>
            <a:spLocks noChangeArrowheads="1"/>
          </p:cNvSpPr>
          <p:nvPr/>
        </p:nvSpPr>
        <p:spPr bwMode="auto">
          <a:xfrm>
            <a:off x="5003800" y="1674813"/>
            <a:ext cx="3779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i="1"/>
              <a:t> </a:t>
            </a:r>
            <a:endParaRPr lang="ru-RU"/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142875" y="441325"/>
            <a:ext cx="4659313" cy="2808288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b="1" dirty="0">
                <a:solidFill>
                  <a:schemeClr val="tx1"/>
                </a:solidFill>
              </a:rPr>
              <a:t>Метод «Ассоциаций»</a:t>
            </a:r>
            <a:endParaRPr lang="ru-RU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  какими странами ассоциируются блюда, например: </a:t>
            </a:r>
            <a:r>
              <a:rPr lang="ru-RU" dirty="0" err="1">
                <a:solidFill>
                  <a:schemeClr val="tx1"/>
                </a:solidFill>
              </a:rPr>
              <a:t>драники</a:t>
            </a:r>
            <a:r>
              <a:rPr lang="ru-RU" dirty="0">
                <a:solidFill>
                  <a:schemeClr val="tx1"/>
                </a:solidFill>
              </a:rPr>
              <a:t> – Беларусь. Суши-_________,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 гамбургер-________________,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кофе-_________________,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спагетти-________________,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борщ-___________,</a:t>
            </a:r>
          </a:p>
          <a:p>
            <a:pPr algn="ctr">
              <a:defRPr/>
            </a:pPr>
            <a:r>
              <a:rPr lang="ru-RU" dirty="0" err="1">
                <a:solidFill>
                  <a:schemeClr val="tx1"/>
                </a:solidFill>
              </a:rPr>
              <a:t>куроасан</a:t>
            </a:r>
            <a:r>
              <a:rPr lang="ru-RU" dirty="0">
                <a:solidFill>
                  <a:schemeClr val="tx1"/>
                </a:solidFill>
              </a:rPr>
              <a:t>-_______________.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4484687" y="412466"/>
            <a:ext cx="4659313" cy="2808288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Метод «Третий лишний»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 Обезьяны, окапи, страусы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Слоны, жирафы, гориллы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Пальмы, фикусы, баобаб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Акации, лианы, травы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Муравьи, носороги, антилопы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Вертикальный свиток 15"/>
          <p:cNvSpPr/>
          <p:nvPr/>
        </p:nvSpPr>
        <p:spPr>
          <a:xfrm>
            <a:off x="1718509" y="3371425"/>
            <a:ext cx="5165725" cy="3240087"/>
          </a:xfrm>
          <a:prstGeom prst="verticalScroll">
            <a:avLst>
              <a:gd name="adj" fmla="val 6275"/>
            </a:avLst>
          </a:prstGeom>
          <a:solidFill>
            <a:srgbClr val="FFF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b="1" dirty="0">
                <a:solidFill>
                  <a:schemeClr val="tx1"/>
                </a:solidFill>
              </a:rPr>
              <a:t>Метод «Белые пятна»</a:t>
            </a:r>
            <a:endParaRPr lang="ru-RU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Больше всего лесов на________, __________низменности, ____________равнине  с бедными __________почвами. Лесистость здесь превышает_____%. Вторым по распространению растительности являются _______, занимают_______%. Они делятся на _____, ________. Большие площади </a:t>
            </a:r>
            <a:r>
              <a:rPr lang="ru-RU" sz="1400" dirty="0" err="1">
                <a:solidFill>
                  <a:schemeClr val="tx1"/>
                </a:solidFill>
              </a:rPr>
              <a:t>занимает________растительность</a:t>
            </a:r>
            <a:r>
              <a:rPr lang="ru-RU" sz="1400" dirty="0">
                <a:solidFill>
                  <a:schemeClr val="tx1"/>
                </a:solidFill>
              </a:rPr>
              <a:t>, что составляет _______% территории республики. По характеру питания ______ делятся на ______, _______ и ___________. Самые распространенные ______________________, занимают ______% от их общей площади. </a:t>
            </a:r>
            <a:r>
              <a:rPr lang="ru-RU" sz="2000" dirty="0"/>
              <a:t> </a:t>
            </a: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Приём «Найдите </a:t>
            </a: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соответствие»</a:t>
            </a:r>
            <a:endParaRPr lang="ru-RU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188" y="1138238"/>
          <a:ext cx="6100762" cy="1033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8793"/>
                <a:gridCol w="5311969"/>
              </a:tblGrid>
              <a:tr h="245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А. юго-западное подножье Восточно-Африканского плоскогорья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 2.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Б. бассейны реки Конго и Оранжевой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 3.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В. прибрежные низины Гвинейского залива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Г. Южно-Африканская республика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5620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44263" r="79643" b="44261"/>
          <a:stretch>
            <a:fillRect/>
          </a:stretch>
        </p:blipFill>
        <p:spPr bwMode="auto">
          <a:xfrm>
            <a:off x="1023938" y="1890713"/>
            <a:ext cx="219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35063"/>
            <a:ext cx="377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89508" r="76106" b="-26"/>
          <a:stretch>
            <a:fillRect/>
          </a:stretch>
        </p:blipFill>
        <p:spPr bwMode="auto">
          <a:xfrm>
            <a:off x="1036638" y="1649413"/>
            <a:ext cx="238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3" name="Поле 6"/>
          <p:cNvSpPr txBox="1">
            <a:spLocks noChangeArrowheads="1"/>
          </p:cNvSpPr>
          <p:nvPr/>
        </p:nvSpPr>
        <p:spPr bwMode="auto">
          <a:xfrm>
            <a:off x="1046163" y="1443038"/>
            <a:ext cx="241300" cy="115887"/>
          </a:xfrm>
          <a:prstGeom prst="rect">
            <a:avLst/>
          </a:prstGeom>
          <a:solidFill>
            <a:srgbClr val="0000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25624" name="Прямоугольник 5"/>
          <p:cNvSpPr>
            <a:spLocks noChangeArrowheads="1"/>
          </p:cNvSpPr>
          <p:nvPr/>
        </p:nvSpPr>
        <p:spPr bwMode="auto">
          <a:xfrm>
            <a:off x="1908175" y="2205038"/>
            <a:ext cx="583247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tabLst>
                <a:tab pos="171450" algn="l"/>
                <a:tab pos="228600" algn="l"/>
              </a:tabLst>
            </a:pPr>
            <a:r>
              <a:rPr lang="ru-RU" sz="1600" b="1">
                <a:cs typeface="Calibri" pitchFamily="34" charset="0"/>
              </a:rPr>
              <a:t>Перед Вами представлена традиционная одежда стран: Индия, Саудовская Аравия, Китай, Япония. Соотнеси эти страны к видам одежды:</a:t>
            </a:r>
            <a:endParaRPr lang="ru-RU" sz="1000" b="1"/>
          </a:p>
          <a:p>
            <a:pPr eaLnBrk="0" hangingPunct="0">
              <a:tabLst>
                <a:tab pos="171450" algn="l"/>
                <a:tab pos="228600" algn="l"/>
              </a:tabLst>
            </a:pPr>
            <a:endParaRPr lang="ru-RU" sz="2000"/>
          </a:p>
        </p:txBody>
      </p:sp>
      <p:pic>
        <p:nvPicPr>
          <p:cNvPr id="2562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0" r="43686"/>
          <a:stretch>
            <a:fillRect/>
          </a:stretch>
        </p:blipFill>
        <p:spPr bwMode="auto">
          <a:xfrm>
            <a:off x="1023938" y="3209925"/>
            <a:ext cx="157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b="10526"/>
          <a:stretch>
            <a:fillRect/>
          </a:stretch>
        </p:blipFill>
        <p:spPr bwMode="auto">
          <a:xfrm>
            <a:off x="3203575" y="3182938"/>
            <a:ext cx="1333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7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94050"/>
            <a:ext cx="1181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8" name="Рисунок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b="15111"/>
          <a:stretch>
            <a:fillRect/>
          </a:stretch>
        </p:blipFill>
        <p:spPr bwMode="auto">
          <a:xfrm>
            <a:off x="6754813" y="3109913"/>
            <a:ext cx="12731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65288" y="5203825"/>
          <a:ext cx="5870575" cy="1608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1746"/>
                <a:gridCol w="4708829"/>
              </a:tblGrid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1.мечеть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А.буддийская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культура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2.ступа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Б.исламский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 храм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3.церковь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В.высокое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многоярусное сооружение буддийской культуры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effectLst/>
                        </a:rPr>
                        <a:t>4.пагода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Г.христианский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храм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1.______2.______3.______4.________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648" name="Rectangle 5"/>
          <p:cNvSpPr>
            <a:spLocks noChangeArrowheads="1"/>
          </p:cNvSpPr>
          <p:nvPr/>
        </p:nvSpPr>
        <p:spPr bwMode="auto">
          <a:xfrm>
            <a:off x="327025" y="4879975"/>
            <a:ext cx="40703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600" b="1">
                <a:cs typeface="Calibri" pitchFamily="34" charset="0"/>
              </a:rPr>
              <a:t>Соотнесите священные сооружения:</a:t>
            </a:r>
            <a:endParaRPr lang="ru-RU" sz="2000" b="1"/>
          </a:p>
        </p:txBody>
      </p:sp>
    </p:spTree>
    <p:extLst>
      <p:ext uri="{BB962C8B-B14F-4D97-AF65-F5344CB8AC3E}">
        <p14:creationId xmlns:p14="http://schemas.microsoft.com/office/powerpoint/2010/main" val="27698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-14288"/>
            <a:ext cx="8153400" cy="1295401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</a:rPr>
              <a:t>Приём</a:t>
            </a:r>
            <a:r>
              <a:rPr lang="ru-RU" sz="2400" b="1" i="1" smtClean="0">
                <a:solidFill>
                  <a:schemeClr val="tx1"/>
                </a:solidFill>
              </a:rPr>
              <a:t> </a:t>
            </a:r>
            <a:r>
              <a:rPr lang="ru-RU" sz="2400" b="1" smtClean="0">
                <a:solidFill>
                  <a:schemeClr val="tx1"/>
                </a:solidFill>
              </a:rPr>
              <a:t>«Почта»</a:t>
            </a:r>
            <a:br>
              <a:rPr lang="ru-RU" sz="2400" b="1" smtClean="0">
                <a:solidFill>
                  <a:schemeClr val="tx1"/>
                </a:solidFill>
              </a:rPr>
            </a:br>
            <a:r>
              <a:rPr lang="ru-RU" sz="2000" smtClean="0"/>
              <a:t>Учащимся предлагается классифицировать географические объекты по конвертам.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24600" y="1066800"/>
            <a:ext cx="2819400" cy="49069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Страны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Египет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Чад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ЮАР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Судан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Эфиопия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Танзания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Алжир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20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b="1" smtClean="0"/>
              <a:t>   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57200" y="1524000"/>
            <a:ext cx="2133600" cy="1066800"/>
          </a:xfrm>
          <a:prstGeom prst="rect">
            <a:avLst/>
          </a:prstGeom>
          <a:solidFill>
            <a:srgbClr val="C5D5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457200" y="8382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H="1" flipV="1">
            <a:off x="1600200" y="8382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819400" y="1524000"/>
            <a:ext cx="2133600" cy="1066800"/>
          </a:xfrm>
          <a:prstGeom prst="rect">
            <a:avLst/>
          </a:prstGeom>
          <a:solidFill>
            <a:srgbClr val="C5D5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>
                <a:solidFill>
                  <a:srgbClr val="000000"/>
                </a:solidFill>
              </a:rPr>
              <a:t>Западная</a:t>
            </a:r>
          </a:p>
          <a:p>
            <a:pPr algn="ctr"/>
            <a:r>
              <a:rPr lang="ru-RU">
                <a:solidFill>
                  <a:srgbClr val="000000"/>
                </a:solidFill>
              </a:rPr>
              <a:t> Африка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524000" y="3429000"/>
            <a:ext cx="2133600" cy="1066800"/>
          </a:xfrm>
          <a:prstGeom prst="rect">
            <a:avLst/>
          </a:prstGeom>
          <a:solidFill>
            <a:srgbClr val="C5D5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>
                <a:solidFill>
                  <a:srgbClr val="000000"/>
                </a:solidFill>
              </a:rPr>
              <a:t>Центральная </a:t>
            </a:r>
          </a:p>
          <a:p>
            <a:pPr algn="ctr"/>
            <a:r>
              <a:rPr lang="ru-RU">
                <a:solidFill>
                  <a:srgbClr val="000000"/>
                </a:solidFill>
              </a:rPr>
              <a:t>Африка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296863" y="5273675"/>
            <a:ext cx="2133600" cy="1066800"/>
          </a:xfrm>
          <a:prstGeom prst="rect">
            <a:avLst/>
          </a:prstGeom>
          <a:solidFill>
            <a:srgbClr val="C5D5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>
                <a:solidFill>
                  <a:srgbClr val="000000"/>
                </a:solidFill>
              </a:rPr>
              <a:t>Восточная</a:t>
            </a:r>
          </a:p>
          <a:p>
            <a:pPr algn="ctr"/>
            <a:r>
              <a:rPr lang="ru-RU">
                <a:solidFill>
                  <a:srgbClr val="000000"/>
                </a:solidFill>
              </a:rPr>
              <a:t> Африка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3060700" y="5032375"/>
            <a:ext cx="2133600" cy="1066800"/>
          </a:xfrm>
          <a:prstGeom prst="rect">
            <a:avLst/>
          </a:prstGeom>
          <a:solidFill>
            <a:srgbClr val="C5D5D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>
                <a:solidFill>
                  <a:srgbClr val="000000"/>
                </a:solidFill>
              </a:rPr>
              <a:t>Южная</a:t>
            </a:r>
          </a:p>
          <a:p>
            <a:pPr algn="ctr"/>
            <a:r>
              <a:rPr lang="ru-RU">
                <a:solidFill>
                  <a:srgbClr val="000000"/>
                </a:solidFill>
              </a:rPr>
              <a:t> Африка</a:t>
            </a: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304800" y="4652963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1331913" y="4664075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V="1">
            <a:off x="2819400" y="8382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 flipV="1">
            <a:off x="3962400" y="8382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3048000" y="4498975"/>
            <a:ext cx="1143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H="1" flipV="1">
            <a:off x="4191000" y="4498975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V="1">
            <a:off x="1524000" y="27432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 flipV="1">
            <a:off x="2667000" y="27432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541338" y="1714500"/>
            <a:ext cx="1905000" cy="646113"/>
          </a:xfrm>
          <a:prstGeom prst="rect">
            <a:avLst/>
          </a:prstGeom>
          <a:solidFill>
            <a:srgbClr val="C5D5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000000"/>
                </a:solidFill>
              </a:rPr>
              <a:t>Северная </a:t>
            </a:r>
          </a:p>
          <a:p>
            <a:pPr algn="ctr" eaLnBrk="1" hangingPunct="1"/>
            <a:r>
              <a:rPr lang="ru-RU">
                <a:solidFill>
                  <a:srgbClr val="000000"/>
                </a:solidFill>
              </a:rPr>
              <a:t>Африка</a:t>
            </a:r>
          </a:p>
        </p:txBody>
      </p:sp>
      <p:pic>
        <p:nvPicPr>
          <p:cNvPr id="2664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46525"/>
            <a:ext cx="38862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7086600" y="1371600"/>
            <a:ext cx="2209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000"/>
              <a:t>Мали</a:t>
            </a:r>
          </a:p>
          <a:p>
            <a:r>
              <a:rPr lang="ru-RU" sz="2000"/>
              <a:t>Ангола</a:t>
            </a:r>
          </a:p>
          <a:p>
            <a:r>
              <a:rPr lang="ru-RU" sz="2000"/>
              <a:t>Мадагаскар</a:t>
            </a:r>
          </a:p>
          <a:p>
            <a:r>
              <a:rPr lang="ru-RU" sz="2000"/>
              <a:t>Нигер</a:t>
            </a:r>
          </a:p>
          <a:p>
            <a:r>
              <a:rPr lang="ru-RU" sz="2000"/>
              <a:t>Конго</a:t>
            </a:r>
          </a:p>
          <a:p>
            <a:r>
              <a:rPr lang="ru-RU" sz="2000"/>
              <a:t>Марокко</a:t>
            </a:r>
          </a:p>
          <a:p>
            <a:r>
              <a:rPr lang="ru-RU" sz="2000"/>
              <a:t>Нигерия</a:t>
            </a:r>
          </a:p>
          <a:p>
            <a:r>
              <a:rPr lang="ru-RU" sz="2000"/>
              <a:t>Мозамбик</a:t>
            </a:r>
          </a:p>
        </p:txBody>
      </p:sp>
    </p:spTree>
    <p:extLst>
      <p:ext uri="{BB962C8B-B14F-4D97-AF65-F5344CB8AC3E}">
        <p14:creationId xmlns:p14="http://schemas.microsoft.com/office/powerpoint/2010/main" val="15981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4313"/>
            <a:ext cx="8229600" cy="8509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3200" b="1" dirty="0">
                <a:solidFill>
                  <a:schemeClr val="tx1"/>
                </a:solidFill>
                <a:ea typeface="+mn-ea"/>
              </a:rPr>
              <a:t>Использование ориентировочных таблиц</a:t>
            </a:r>
          </a:p>
        </p:txBody>
      </p:sp>
      <p:cxnSp>
        <p:nvCxnSpPr>
          <p:cNvPr id="27651" name="AutoShape 6"/>
          <p:cNvCxnSpPr>
            <a:cxnSpLocks noChangeShapeType="1"/>
          </p:cNvCxnSpPr>
          <p:nvPr/>
        </p:nvCxnSpPr>
        <p:spPr bwMode="auto">
          <a:xfrm flipH="1">
            <a:off x="681038" y="2054225"/>
            <a:ext cx="466725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2" name="AutoShape 5"/>
          <p:cNvCxnSpPr>
            <a:cxnSpLocks noChangeShapeType="1"/>
          </p:cNvCxnSpPr>
          <p:nvPr/>
        </p:nvCxnSpPr>
        <p:spPr bwMode="auto">
          <a:xfrm>
            <a:off x="1450975" y="2035175"/>
            <a:ext cx="0" cy="295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3" name="AutoShape 4"/>
          <p:cNvCxnSpPr>
            <a:cxnSpLocks noChangeShapeType="1"/>
          </p:cNvCxnSpPr>
          <p:nvPr/>
        </p:nvCxnSpPr>
        <p:spPr bwMode="auto">
          <a:xfrm>
            <a:off x="1657350" y="2033588"/>
            <a:ext cx="514350" cy="180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AutoShape 3"/>
          <p:cNvCxnSpPr>
            <a:cxnSpLocks noChangeShapeType="1"/>
          </p:cNvCxnSpPr>
          <p:nvPr/>
        </p:nvCxnSpPr>
        <p:spPr bwMode="auto">
          <a:xfrm>
            <a:off x="266700" y="2492375"/>
            <a:ext cx="8477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AutoShape 1"/>
          <p:cNvCxnSpPr>
            <a:cxnSpLocks noChangeShapeType="1"/>
          </p:cNvCxnSpPr>
          <p:nvPr/>
        </p:nvCxnSpPr>
        <p:spPr bwMode="auto">
          <a:xfrm>
            <a:off x="1300163" y="2492375"/>
            <a:ext cx="7143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AutoShape 2"/>
          <p:cNvCxnSpPr>
            <a:cxnSpLocks noChangeShapeType="1"/>
          </p:cNvCxnSpPr>
          <p:nvPr/>
        </p:nvCxnSpPr>
        <p:spPr bwMode="auto">
          <a:xfrm>
            <a:off x="2171700" y="2470150"/>
            <a:ext cx="6381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7" name="Rectangle 7"/>
          <p:cNvSpPr>
            <a:spLocks noChangeArrowheads="1"/>
          </p:cNvSpPr>
          <p:nvPr/>
        </p:nvSpPr>
        <p:spPr bwMode="auto">
          <a:xfrm>
            <a:off x="317500" y="1016000"/>
            <a:ext cx="457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600" dirty="0">
                <a:cs typeface="Calibri" pitchFamily="34" charset="0"/>
              </a:rPr>
              <a:t>Закончите схему 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«</a:t>
            </a:r>
            <a:r>
              <a:rPr lang="ru-RU" sz="1600" dirty="0">
                <a:cs typeface="Calibri" pitchFamily="34" charset="0"/>
              </a:rPr>
              <a:t>Группы лесов и их процентный состав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»</a:t>
            </a:r>
            <a:endParaRPr lang="ru-RU" sz="2000" dirty="0"/>
          </a:p>
        </p:txBody>
      </p:sp>
      <p:sp>
        <p:nvSpPr>
          <p:cNvPr id="27658" name="Rectangle 8"/>
          <p:cNvSpPr>
            <a:spLocks noChangeArrowheads="1"/>
          </p:cNvSpPr>
          <p:nvPr/>
        </p:nvSpPr>
        <p:spPr bwMode="auto">
          <a:xfrm>
            <a:off x="1066800" y="1776413"/>
            <a:ext cx="7683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200" b="1">
                <a:cs typeface="Calibri" pitchFamily="34" charset="0"/>
              </a:rPr>
              <a:t>ЛЕСА</a:t>
            </a:r>
            <a:endParaRPr lang="ru-RU" sz="900"/>
          </a:p>
          <a:p>
            <a:pPr eaLnBrk="0" hangingPunct="0"/>
            <a:endParaRPr lang="ru-RU"/>
          </a:p>
        </p:txBody>
      </p:sp>
      <p:pic>
        <p:nvPicPr>
          <p:cNvPr id="27659" name="Рисунок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17033" r="31570" b="56509"/>
          <a:stretch>
            <a:fillRect/>
          </a:stretch>
        </p:blipFill>
        <p:spPr bwMode="auto">
          <a:xfrm>
            <a:off x="266700" y="3852863"/>
            <a:ext cx="61817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t="23245" r="25940" b="28586"/>
          <a:stretch>
            <a:fillRect/>
          </a:stretch>
        </p:blipFill>
        <p:spPr bwMode="auto">
          <a:xfrm>
            <a:off x="5003800" y="998538"/>
            <a:ext cx="381635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8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Объект 2"/>
          <p:cNvSpPr>
            <a:spLocks noGrp="1"/>
          </p:cNvSpPr>
          <p:nvPr>
            <p:ph idx="1"/>
          </p:nvPr>
        </p:nvSpPr>
        <p:spPr>
          <a:xfrm>
            <a:off x="323528" y="2132856"/>
            <a:ext cx="8504238" cy="2333873"/>
          </a:xfrm>
        </p:spPr>
        <p:txBody>
          <a:bodyPr/>
          <a:lstStyle/>
          <a:p>
            <a:pPr algn="just">
              <a:defRPr/>
            </a:pPr>
            <a:r>
              <a:rPr lang="ru-RU" altLang="ru-RU" sz="2800" dirty="0" smtClean="0"/>
              <a:t>Ученики, шагая к доске, на каждый шаг называют термин, понятие, явление и т.д. из изученного ранее материала, тем самым систематизируя накопленный материал.</a:t>
            </a:r>
          </a:p>
          <a:p>
            <a:pPr marL="0" indent="0" algn="just">
              <a:buFontTx/>
              <a:buNone/>
              <a:defRPr/>
            </a:pPr>
            <a:endParaRPr lang="ru-RU" altLang="ru-RU" sz="2800" b="1" i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tx1"/>
                </a:solidFill>
                <a:ea typeface="+mn-ea"/>
              </a:rPr>
              <a:t>Приём “Шаг за шагом</a:t>
            </a:r>
            <a:r>
              <a:rPr lang="ru-RU" sz="4000" b="1" dirty="0" smtClean="0">
                <a:solidFill>
                  <a:schemeClr val="tx1"/>
                </a:solidFill>
                <a:ea typeface="+mn-ea"/>
              </a:rPr>
              <a:t>”</a:t>
            </a:r>
            <a:endParaRPr lang="ru-RU" sz="4000" b="1" dirty="0">
              <a:solidFill>
                <a:schemeClr val="tx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78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81000" y="914400"/>
            <a:ext cx="5638800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2000"/>
              <a:t>Большая часть южной Африки находится севернее 30 с.ш. На востоке Мозамбикский пролив отделяет от Южной Африки самый крупный на земном шаре о. Мадагаскар. Юг – самая возвышенная часть Африки, особенно ее юго-восточная оконечность, где расположены относящиеся к новой складчатости Драконовы горы. Здесь распространены разнообразные полезные ископаемые: в предгорных прогибах – осадочные, а на выходах кристаллических пород – магматические. В Южной Африке представлены следующие типы климата: пустынный тропический, влажный тропический, субэкваториальный, субтропический средиземноморский. Природные условия сменяются не только с севера на юг, но и с запада на восток.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623888"/>
            <a:ext cx="82296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</a:rPr>
              <a:t>Приём «Лови ошибки»  </a:t>
            </a:r>
            <a:r>
              <a:rPr lang="ru-RU" sz="3200" smtClean="0">
                <a:solidFill>
                  <a:schemeClr val="tx1"/>
                </a:solidFill>
              </a:rPr>
              <a:t/>
            </a:r>
            <a:br>
              <a:rPr lang="ru-RU" sz="3200" smtClean="0">
                <a:solidFill>
                  <a:schemeClr val="tx1"/>
                </a:solidFill>
              </a:rPr>
            </a:br>
            <a:endParaRPr lang="ru-RU" sz="3200" smtClean="0">
              <a:solidFill>
                <a:schemeClr val="tx1"/>
              </a:solidFill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19175"/>
            <a:ext cx="30480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73463"/>
            <a:ext cx="3048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0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44958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</a:rPr>
              <a:t>Приём «Создай карту»</a:t>
            </a:r>
            <a:r>
              <a:rPr lang="ru-RU" sz="2400" smtClean="0">
                <a:solidFill>
                  <a:schemeClr val="tx1"/>
                </a:solidFill>
              </a:rPr>
              <a:t> </a:t>
            </a:r>
            <a:br>
              <a:rPr lang="ru-RU" sz="2400" smtClean="0">
                <a:solidFill>
                  <a:schemeClr val="tx1"/>
                </a:solidFill>
              </a:rPr>
            </a:br>
            <a:r>
              <a:rPr lang="ru-RU" sz="2400" smtClean="0">
                <a:solidFill>
                  <a:schemeClr val="tx1"/>
                </a:solidFill>
              </a:rPr>
              <a:t>Учащимся предлагается создать карту, имея контур материка и основные географические объекты. </a:t>
            </a:r>
          </a:p>
        </p:txBody>
      </p:sp>
      <p:grpSp>
        <p:nvGrpSpPr>
          <p:cNvPr id="32772" name="Group 22"/>
          <p:cNvGrpSpPr>
            <a:grpSpLocks noChangeAspect="1"/>
          </p:cNvGrpSpPr>
          <p:nvPr/>
        </p:nvGrpSpPr>
        <p:grpSpPr bwMode="auto">
          <a:xfrm>
            <a:off x="70637" y="1751727"/>
            <a:ext cx="8915400" cy="4521200"/>
            <a:chOff x="2238" y="6959"/>
            <a:chExt cx="7077" cy="2591"/>
          </a:xfrm>
        </p:grpSpPr>
        <p:sp>
          <p:nvSpPr>
            <p:cNvPr id="32774" name="AutoShape 23"/>
            <p:cNvSpPr>
              <a:spLocks noChangeAspect="1" noChangeArrowheads="1"/>
            </p:cNvSpPr>
            <p:nvPr/>
          </p:nvSpPr>
          <p:spPr bwMode="auto">
            <a:xfrm>
              <a:off x="2238" y="6959"/>
              <a:ext cx="7077" cy="2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775" name="Rectangle 24"/>
            <p:cNvSpPr>
              <a:spLocks noChangeArrowheads="1"/>
            </p:cNvSpPr>
            <p:nvPr/>
          </p:nvSpPr>
          <p:spPr bwMode="auto">
            <a:xfrm>
              <a:off x="2362" y="7082"/>
              <a:ext cx="1738" cy="372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Атлантический океан</a:t>
              </a:r>
            </a:p>
          </p:txBody>
        </p:sp>
        <p:sp>
          <p:nvSpPr>
            <p:cNvPr id="32776" name="Rectangle 25"/>
            <p:cNvSpPr>
              <a:spLocks noChangeArrowheads="1"/>
            </p:cNvSpPr>
            <p:nvPr/>
          </p:nvSpPr>
          <p:spPr bwMode="auto">
            <a:xfrm>
              <a:off x="6210" y="7082"/>
              <a:ext cx="1614" cy="371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Средиземное море</a:t>
              </a:r>
            </a:p>
          </p:txBody>
        </p:sp>
        <p:sp>
          <p:nvSpPr>
            <p:cNvPr id="32777" name="Rectangle 26"/>
            <p:cNvSpPr>
              <a:spLocks noChangeArrowheads="1"/>
            </p:cNvSpPr>
            <p:nvPr/>
          </p:nvSpPr>
          <p:spPr bwMode="auto">
            <a:xfrm>
              <a:off x="7948" y="7082"/>
              <a:ext cx="1366" cy="371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Красное море</a:t>
              </a:r>
            </a:p>
          </p:txBody>
        </p:sp>
        <p:sp>
          <p:nvSpPr>
            <p:cNvPr id="32778" name="Rectangle 27"/>
            <p:cNvSpPr>
              <a:spLocks noChangeArrowheads="1"/>
            </p:cNvSpPr>
            <p:nvPr/>
          </p:nvSpPr>
          <p:spPr bwMode="auto">
            <a:xfrm>
              <a:off x="2486" y="8069"/>
              <a:ext cx="1737" cy="371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Остров Мадагаскар</a:t>
              </a:r>
            </a:p>
          </p:txBody>
        </p:sp>
        <p:sp>
          <p:nvSpPr>
            <p:cNvPr id="32779" name="Rectangle 28"/>
            <p:cNvSpPr>
              <a:spLocks noChangeArrowheads="1"/>
            </p:cNvSpPr>
            <p:nvPr/>
          </p:nvSpPr>
          <p:spPr bwMode="auto">
            <a:xfrm>
              <a:off x="7203" y="9056"/>
              <a:ext cx="1986" cy="371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Мозамбикский пролив</a:t>
              </a:r>
            </a:p>
          </p:txBody>
        </p:sp>
        <p:sp>
          <p:nvSpPr>
            <p:cNvPr id="32780" name="Rectangle 29"/>
            <p:cNvSpPr>
              <a:spLocks noChangeArrowheads="1"/>
            </p:cNvSpPr>
            <p:nvPr/>
          </p:nvSpPr>
          <p:spPr bwMode="auto">
            <a:xfrm>
              <a:off x="6707" y="7576"/>
              <a:ext cx="1490" cy="402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Мыс Бен - Сека</a:t>
              </a:r>
            </a:p>
          </p:txBody>
        </p:sp>
        <p:sp>
          <p:nvSpPr>
            <p:cNvPr id="32781" name="Rectangle 30"/>
            <p:cNvSpPr>
              <a:spLocks noChangeArrowheads="1"/>
            </p:cNvSpPr>
            <p:nvPr/>
          </p:nvSpPr>
          <p:spPr bwMode="auto">
            <a:xfrm>
              <a:off x="8321" y="7576"/>
              <a:ext cx="993" cy="370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экватор</a:t>
              </a:r>
            </a:p>
          </p:txBody>
        </p:sp>
        <p:sp>
          <p:nvSpPr>
            <p:cNvPr id="32782" name="Rectangle 31"/>
            <p:cNvSpPr>
              <a:spLocks noChangeArrowheads="1"/>
            </p:cNvSpPr>
            <p:nvPr/>
          </p:nvSpPr>
          <p:spPr bwMode="auto">
            <a:xfrm>
              <a:off x="2362" y="7576"/>
              <a:ext cx="1242" cy="371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Мыс Альмади</a:t>
              </a:r>
            </a:p>
          </p:txBody>
        </p:sp>
        <p:sp>
          <p:nvSpPr>
            <p:cNvPr id="32783" name="Rectangle 32"/>
            <p:cNvSpPr>
              <a:spLocks noChangeArrowheads="1"/>
            </p:cNvSpPr>
            <p:nvPr/>
          </p:nvSpPr>
          <p:spPr bwMode="auto">
            <a:xfrm>
              <a:off x="5590" y="9056"/>
              <a:ext cx="1491" cy="372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Мыс Рас - Хафун</a:t>
              </a:r>
            </a:p>
          </p:txBody>
        </p:sp>
        <p:sp>
          <p:nvSpPr>
            <p:cNvPr id="32784" name="Rectangle 33"/>
            <p:cNvSpPr>
              <a:spLocks noChangeArrowheads="1"/>
            </p:cNvSpPr>
            <p:nvPr/>
          </p:nvSpPr>
          <p:spPr bwMode="auto">
            <a:xfrm>
              <a:off x="6210" y="8069"/>
              <a:ext cx="1366" cy="370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Мыс Игольный</a:t>
              </a:r>
            </a:p>
          </p:txBody>
        </p:sp>
        <p:sp>
          <p:nvSpPr>
            <p:cNvPr id="32785" name="Rectangle 34"/>
            <p:cNvSpPr>
              <a:spLocks noChangeArrowheads="1"/>
            </p:cNvSpPr>
            <p:nvPr/>
          </p:nvSpPr>
          <p:spPr bwMode="auto">
            <a:xfrm>
              <a:off x="7700" y="8069"/>
              <a:ext cx="1615" cy="370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Нулевой меридиан</a:t>
              </a:r>
            </a:p>
          </p:txBody>
        </p:sp>
        <p:sp>
          <p:nvSpPr>
            <p:cNvPr id="32786" name="Rectangle 35"/>
            <p:cNvSpPr>
              <a:spLocks noChangeArrowheads="1"/>
            </p:cNvSpPr>
            <p:nvPr/>
          </p:nvSpPr>
          <p:spPr bwMode="auto">
            <a:xfrm>
              <a:off x="3107" y="8563"/>
              <a:ext cx="1490" cy="370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Северный тропик</a:t>
              </a:r>
            </a:p>
          </p:txBody>
        </p:sp>
        <p:sp>
          <p:nvSpPr>
            <p:cNvPr id="32787" name="Rectangle 36"/>
            <p:cNvSpPr>
              <a:spLocks noChangeArrowheads="1"/>
            </p:cNvSpPr>
            <p:nvPr/>
          </p:nvSpPr>
          <p:spPr bwMode="auto">
            <a:xfrm>
              <a:off x="4100" y="9056"/>
              <a:ext cx="1367" cy="371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Южный тропик</a:t>
              </a:r>
            </a:p>
          </p:txBody>
        </p:sp>
        <p:sp>
          <p:nvSpPr>
            <p:cNvPr id="32788" name="Rectangle 37"/>
            <p:cNvSpPr>
              <a:spLocks noChangeArrowheads="1"/>
            </p:cNvSpPr>
            <p:nvPr/>
          </p:nvSpPr>
          <p:spPr bwMode="auto">
            <a:xfrm>
              <a:off x="6707" y="8563"/>
              <a:ext cx="1491" cy="370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Гвинейский залив</a:t>
              </a:r>
            </a:p>
          </p:txBody>
        </p:sp>
        <p:sp>
          <p:nvSpPr>
            <p:cNvPr id="32789" name="Rectangle 38"/>
            <p:cNvSpPr>
              <a:spLocks noChangeArrowheads="1"/>
            </p:cNvSpPr>
            <p:nvPr/>
          </p:nvSpPr>
          <p:spPr bwMode="auto">
            <a:xfrm>
              <a:off x="2486" y="9056"/>
              <a:ext cx="1489" cy="372"/>
            </a:xfrm>
            <a:prstGeom prst="rect">
              <a:avLst/>
            </a:prstGeom>
            <a:solidFill>
              <a:srgbClr val="C4AAF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/>
                <a:t>Индийский океан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7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222928"/>
            <a:ext cx="7772400" cy="503237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rPr>
              <a:t>Кто такой современный учитель?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512" y="4869160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ru-RU" sz="2700" u="sng" dirty="0" smtClean="0">
                <a:solidFill>
                  <a:schemeClr val="tx1"/>
                </a:solidFill>
                <a:latin typeface="Georgia" pitchFamily="18" charset="0"/>
              </a:rPr>
              <a:t>не </a:t>
            </a:r>
            <a:r>
              <a:rPr lang="ru-RU" sz="2700" u="sng" dirty="0">
                <a:solidFill>
                  <a:schemeClr val="tx1"/>
                </a:solidFill>
                <a:latin typeface="Georgia" pitchFamily="18" charset="0"/>
              </a:rPr>
              <a:t>кричит</a:t>
            </a:r>
          </a:p>
          <a:p>
            <a:r>
              <a:rPr lang="ru-RU" sz="2700" dirty="0" smtClean="0">
                <a:solidFill>
                  <a:schemeClr val="tx1"/>
                </a:solidFill>
                <a:latin typeface="Georgia" pitchFamily="18" charset="0"/>
              </a:rPr>
              <a:t>модно </a:t>
            </a:r>
            <a:r>
              <a:rPr lang="ru-RU" sz="2700" dirty="0">
                <a:solidFill>
                  <a:schemeClr val="tx1"/>
                </a:solidFill>
                <a:latin typeface="Georgia" pitchFamily="18" charset="0"/>
              </a:rPr>
              <a:t>одетый</a:t>
            </a:r>
          </a:p>
          <a:p>
            <a:r>
              <a:rPr lang="ru-RU" sz="2700" dirty="0" smtClean="0">
                <a:solidFill>
                  <a:schemeClr val="tx1"/>
                </a:solidFill>
                <a:latin typeface="Georgia" pitchFamily="18" charset="0"/>
              </a:rPr>
              <a:t>слушает </a:t>
            </a:r>
            <a:r>
              <a:rPr lang="ru-RU" sz="2700" dirty="0">
                <a:solidFill>
                  <a:schemeClr val="tx1"/>
                </a:solidFill>
                <a:latin typeface="Georgia" pitchFamily="18" charset="0"/>
              </a:rPr>
              <a:t>современную </a:t>
            </a:r>
            <a:r>
              <a:rPr lang="ru-RU" sz="2700" dirty="0" smtClean="0">
                <a:solidFill>
                  <a:schemeClr val="tx1"/>
                </a:solidFill>
                <a:latin typeface="Georgia" pitchFamily="18" charset="0"/>
              </a:rPr>
              <a:t>музыку</a:t>
            </a:r>
          </a:p>
          <a:p>
            <a:r>
              <a:rPr lang="ru-RU" sz="2700" dirty="0" smtClean="0">
                <a:solidFill>
                  <a:schemeClr val="tx1"/>
                </a:solidFill>
                <a:latin typeface="Georgia" pitchFamily="18" charset="0"/>
              </a:rPr>
              <a:t>организатор </a:t>
            </a:r>
          </a:p>
          <a:p>
            <a:endParaRPr lang="ru-RU" sz="2700" dirty="0">
              <a:solidFill>
                <a:schemeClr val="tx1"/>
              </a:solidFill>
              <a:latin typeface="Georgia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60040588"/>
              </p:ext>
            </p:extLst>
          </p:nvPr>
        </p:nvGraphicFramePr>
        <p:xfrm>
          <a:off x="1619672" y="1124744"/>
          <a:ext cx="7224464" cy="41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Содержимое 4" descr="Здание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7" name="Объект 8" descr="герб гимназии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683568" y="1988840"/>
            <a:ext cx="8229600" cy="403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Географическая карта-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оэт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муеьшненоне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бообенщное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зиобарежени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нзмейо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оспорхвенти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типсклоос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мопоьющ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внуслыох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нзаовк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Приём «Эвристические чтения»</a:t>
            </a:r>
          </a:p>
        </p:txBody>
      </p:sp>
    </p:spTree>
    <p:extLst>
      <p:ext uri="{BB962C8B-B14F-4D97-AF65-F5344CB8AC3E}">
        <p14:creationId xmlns:p14="http://schemas.microsoft.com/office/powerpoint/2010/main" val="134385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900113" y="1412875"/>
            <a:ext cx="69246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endParaRPr lang="ru-RU" sz="900"/>
          </a:p>
          <a:p>
            <a:pPr algn="ctr" eaLnBrk="0" hangingPunct="0"/>
            <a:r>
              <a:rPr lang="ru-RU" sz="2400" b="1">
                <a:cs typeface="Calibri" pitchFamily="34" charset="0"/>
              </a:rPr>
              <a:t>Работа с картографическим материалом</a:t>
            </a:r>
            <a:endParaRPr lang="ru-RU" sz="3200" b="1"/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250825" y="260350"/>
            <a:ext cx="8642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0D0D0D"/>
                </a:solidFill>
              </a:rPr>
              <a:t> </a:t>
            </a:r>
            <a:r>
              <a:rPr lang="ru-RU" sz="2400" b="1">
                <a:solidFill>
                  <a:srgbClr val="0D0D0D"/>
                </a:solidFill>
              </a:rPr>
              <a:t>4 этап.  Первичная проверка понимания изученного. Коррекция</a:t>
            </a:r>
            <a:endParaRPr lang="en-US" sz="2400" b="1">
              <a:solidFill>
                <a:srgbClr val="0D0D0D"/>
              </a:solidFill>
            </a:endParaRP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719138" y="981075"/>
            <a:ext cx="74168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endParaRPr lang="ru-RU" sz="900"/>
          </a:p>
          <a:p>
            <a:pPr algn="just" eaLnBrk="0" hangingPunct="0"/>
            <a:r>
              <a:rPr lang="ru-RU" sz="2000">
                <a:cs typeface="Calibri" pitchFamily="34" charset="0"/>
              </a:rPr>
              <a:t>Цель: закрепление изученного материала на уроке</a:t>
            </a:r>
            <a:endParaRPr lang="ru-RU" sz="2800"/>
          </a:p>
        </p:txBody>
      </p:sp>
      <p:pic>
        <p:nvPicPr>
          <p:cNvPr id="34821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t="18237" r="25133" b="23247"/>
          <a:stretch>
            <a:fillRect/>
          </a:stretch>
        </p:blipFill>
        <p:spPr bwMode="auto">
          <a:xfrm>
            <a:off x="250825" y="4014788"/>
            <a:ext cx="2881313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46092" r="28499" b="22845"/>
          <a:stretch>
            <a:fillRect/>
          </a:stretch>
        </p:blipFill>
        <p:spPr bwMode="auto">
          <a:xfrm>
            <a:off x="539750" y="2136775"/>
            <a:ext cx="34559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20239" r="22086" b="35071"/>
          <a:stretch>
            <a:fillRect/>
          </a:stretch>
        </p:blipFill>
        <p:spPr bwMode="auto">
          <a:xfrm>
            <a:off x="3203575" y="4268788"/>
            <a:ext cx="33750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18637" r="21605" b="27054"/>
          <a:stretch>
            <a:fillRect/>
          </a:stretch>
        </p:blipFill>
        <p:spPr bwMode="auto">
          <a:xfrm>
            <a:off x="5219700" y="2132013"/>
            <a:ext cx="3381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0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355600" y="692150"/>
            <a:ext cx="8504238" cy="59055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dirty="0" smtClean="0"/>
              <a:t>В мире пустыня большая Сахара самая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dirty="0"/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dirty="0" smtClean="0"/>
          </a:p>
          <a:p>
            <a:pPr algn="just" eaLnBrk="1" hangingPunct="1">
              <a:defRPr/>
            </a:pPr>
            <a:r>
              <a:rPr lang="ru-RU" altLang="ru-RU" dirty="0" smtClean="0"/>
              <a:t>Среднюю </a:t>
            </a:r>
            <a:r>
              <a:rPr lang="ru-RU" altLang="ru-RU" dirty="0"/>
              <a:t>температуру нужно определить  чтобы количество и все показатели сложить на их поделить</a:t>
            </a:r>
          </a:p>
          <a:p>
            <a:pPr algn="just" eaLnBrk="1" hangingPunct="1">
              <a:defRPr/>
            </a:pPr>
            <a:endParaRPr lang="ru-RU" altLang="ru-RU" sz="2400" dirty="0" smtClean="0"/>
          </a:p>
          <a:p>
            <a:pPr algn="just" eaLnBrk="1" hangingPunct="1">
              <a:defRPr/>
            </a:pPr>
            <a:endParaRPr lang="ru-RU" altLang="ru-RU" sz="2400" dirty="0" smtClean="0">
              <a:latin typeface="Arial" charset="0"/>
            </a:endParaRPr>
          </a:p>
          <a:p>
            <a:pPr algn="just" eaLnBrk="1" hangingPunct="1">
              <a:defRPr/>
            </a:pPr>
            <a:endParaRPr lang="ru-RU" altLang="ru-RU" sz="2400" dirty="0" smtClean="0">
              <a:latin typeface="Arial" charset="0"/>
            </a:endParaRPr>
          </a:p>
          <a:p>
            <a:pPr marL="0" indent="0" algn="just" eaLnBrk="1" hangingPunct="1">
              <a:buFont typeface="Wingdings 2" pitchFamily="18" charset="2"/>
              <a:buNone/>
              <a:defRPr/>
            </a:pPr>
            <a:r>
              <a:rPr lang="ru-RU" altLang="ru-RU" sz="2400" dirty="0" smtClean="0">
                <a:latin typeface="Arial" charset="0"/>
              </a:rPr>
              <a:t>  </a:t>
            </a: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8534400" cy="5762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rgbClr val="7B9899"/>
                </a:solidFill>
              </a:rPr>
              <a:t/>
            </a:r>
            <a:br>
              <a:rPr lang="ru-RU" altLang="ru-RU" dirty="0" smtClean="0">
                <a:solidFill>
                  <a:srgbClr val="7B9899"/>
                </a:solidFill>
              </a:rPr>
            </a:br>
            <a:r>
              <a:rPr lang="ru-RU" altLang="ru-RU" sz="3600" b="1" i="1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Метод ключевых слов</a:t>
            </a:r>
            <a:endParaRPr lang="ru-RU" altLang="ru-RU" sz="3600" b="1" i="1" dirty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83431" y="1268760"/>
            <a:ext cx="7316961" cy="936104"/>
          </a:xfrm>
          <a:prstGeom prst="rect">
            <a:avLst/>
          </a:prstGeom>
          <a:solidFill>
            <a:srgbClr val="B9CEB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800">
                <a:latin typeface="Arial" pitchFamily="34" charset="0"/>
              </a:rPr>
              <a:t>Сахара – самая большая пустыня в мире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71662" y="3897312"/>
            <a:ext cx="8080375" cy="1800225"/>
          </a:xfrm>
          <a:prstGeom prst="rect">
            <a:avLst/>
          </a:prstGeom>
          <a:solidFill>
            <a:srgbClr val="B2CAA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>
                <a:latin typeface="Arial" pitchFamily="34" charset="0"/>
              </a:rPr>
              <a:t>Чтобы определить среднюю температуру нужно </a:t>
            </a:r>
          </a:p>
          <a:p>
            <a:pPr algn="ctr"/>
            <a:r>
              <a:rPr lang="ru-RU" altLang="ru-RU" sz="2400">
                <a:latin typeface="Arial" pitchFamily="34" charset="0"/>
              </a:rPr>
              <a:t>сложить все показатели и поделить на их количество</a:t>
            </a:r>
          </a:p>
        </p:txBody>
      </p:sp>
    </p:spTree>
    <p:extLst>
      <p:ext uri="{BB962C8B-B14F-4D97-AF65-F5344CB8AC3E}">
        <p14:creationId xmlns:p14="http://schemas.microsoft.com/office/powerpoint/2010/main" val="27215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-2507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atin typeface="Georgia" pitchFamily="18" charset="0"/>
              </a:rPr>
              <a:t>Урок будущего. Каким хотите его видеть?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50" y="4676997"/>
            <a:ext cx="56886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электронная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доска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книга</a:t>
            </a: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электронная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доска сама писала, а книга сама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перелистывалась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хочу увидеть урок будущего с новыми технологиями, новыми языками,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роботами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v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книгами и без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гаджетов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Здание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Объект 8" descr="герб гимназии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517386"/>
              </p:ext>
            </p:extLst>
          </p:nvPr>
        </p:nvGraphicFramePr>
        <p:xfrm>
          <a:off x="1403648" y="928907"/>
          <a:ext cx="7094136" cy="3748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52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0648"/>
            <a:ext cx="70567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atin typeface="Georgia" pitchFamily="18" charset="0"/>
              </a:rPr>
              <a:t>Что значит современный ученик?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202881"/>
            <a:ext cx="51480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выполняет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хорошо домашнее задание.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знает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ответы на все вопросы.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может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сдать все экзамены.</a:t>
            </a:r>
          </a:p>
          <a:p>
            <a:pPr marL="342900" indent="-342900">
              <a:buBlip>
                <a:blip r:embed="rId2"/>
              </a:buBlip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компьютерный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гений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Здание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Объект 8" descr="герб гимназии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308512"/>
              </p:ext>
            </p:extLst>
          </p:nvPr>
        </p:nvGraphicFramePr>
        <p:xfrm>
          <a:off x="786188" y="788323"/>
          <a:ext cx="7200800" cy="428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223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2048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atin typeface="Georgia" pitchFamily="18" charset="0"/>
              </a:rPr>
              <a:t>На Ваш взгляд, как должно проверяться домашнее задание?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51389"/>
              </p:ext>
            </p:extLst>
          </p:nvPr>
        </p:nvGraphicFramePr>
        <p:xfrm>
          <a:off x="2339752" y="1772816"/>
          <a:ext cx="648072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Содержимое 4" descr="Здание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5" name="Объект 8" descr="герб гимназии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Современный урок: от идеи до результата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992888" cy="2520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НАШИ УЧАЩИЕСЯ,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КАКИЕ ОНИ?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Понятны ли нам мотивация их поступков, цели, проблемы, психологические состояния? Чем заполнено пространство их интересов? Чем заняты их мысли и чувства? Наши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УЧАЩИЕСЯ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ОЧЕНЬ РАЗНЫЕ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но есть общее, что, несомненно, объединяет их.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Они – люди другого времени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И это мы должны учитывать. Опыт показывает, что многие педагогические приемы прошлых лет требуют переосмысления, создания иных условий для их реализации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8" descr="герб гимназии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Рис.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2" y="3886944"/>
            <a:ext cx="876981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4" descr="Здание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9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0"/>
            <a:ext cx="76328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Georgia" pitchFamily="18" charset="0"/>
              </a:rPr>
              <a:t>Цель – это планируемый результат деятельности </a:t>
            </a:r>
            <a:br>
              <a:rPr lang="ru-RU" sz="2500" b="1" dirty="0">
                <a:latin typeface="Georgia" pitchFamily="18" charset="0"/>
              </a:rPr>
            </a:br>
            <a:endParaRPr lang="ru-RU" sz="2500" b="1" dirty="0"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020" y="937152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1) Обучающая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цель урока: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владение учащимися следующими умениями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lvl="0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) Обучающая цель урока: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предполагается (или планируется), что к окончанию урока учащиеся будут знать…и уметь…(далее перечисляются соответствующие знания и действия: выделять, находить, устанавливать причинно-следственную связь между… и т.п.)</a:t>
            </a:r>
          </a:p>
          <a:p>
            <a:pPr lvl="0"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3) Обучающая цель урока: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планируется, что на выходе с урока учащиеся смогут верно выполнить следующий тест и или проверочную работу (и далее приводится тест или ссылка на место его нахождения: книга, приложение).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4" name="Объект 8" descr="герб гимназии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4" descr="Здание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2020" y="4778256"/>
            <a:ext cx="6254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Обучающие цели определяются на основе раздела программы: «Учащиеся должны знать…, учащиеся должны уметь…» с учетом результатов диагностики усвоения опорных знаний учащихся.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416456" y="4470083"/>
            <a:ext cx="756592" cy="5323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26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8" descr="герб гимназии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40" y="20187"/>
            <a:ext cx="787360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Содержимое 4" descr="Здание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6804248" y="5051658"/>
            <a:ext cx="2331945" cy="17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5576" y="1268760"/>
            <a:ext cx="77907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урока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предполагается, что до окончания урока учащиеся будут: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Знать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Читать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Владеть методами.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Применять знания, полученные в ходе урока на практике и т.д..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личностного развития учащихся: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Содействовать развитию у учащихся пространственного мышления;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Способствовать воспитанию учащихся к родному краю;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368</TotalTime>
  <Words>1642</Words>
  <Application>Microsoft Office PowerPoint</Application>
  <PresentationFormat>Экран (4:3)</PresentationFormat>
  <Paragraphs>410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Какой он современный учитель и современный урок?</vt:lpstr>
      <vt:lpstr>Презентация PowerPoint</vt:lpstr>
      <vt:lpstr>Кто такой современный учитель?</vt:lpstr>
      <vt:lpstr>Презентация PowerPoint</vt:lpstr>
      <vt:lpstr>Презентация PowerPoint</vt:lpstr>
      <vt:lpstr>Презентация PowerPoint</vt:lpstr>
      <vt:lpstr>Современный урок: от идеи до результата </vt:lpstr>
      <vt:lpstr>Презентация PowerPoint</vt:lpstr>
      <vt:lpstr>Презентация PowerPoint</vt:lpstr>
      <vt:lpstr>Этап целеполагания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Организационно- мотивационный</vt:lpstr>
      <vt:lpstr>Актуализация субъектного опыта учащихся</vt:lpstr>
      <vt:lpstr>Презентация PowerPoint</vt:lpstr>
      <vt:lpstr>Презентация PowerPoint</vt:lpstr>
      <vt:lpstr>Приём «Найдите соответствие»</vt:lpstr>
      <vt:lpstr>Приём «Почта» Учащимся предлагается классифицировать географические объекты по конвертам.</vt:lpstr>
      <vt:lpstr>Использование ориентировочных таблиц</vt:lpstr>
      <vt:lpstr>Приём “Шаг за шагом”</vt:lpstr>
      <vt:lpstr>Приём «Лови ошибки»   </vt:lpstr>
      <vt:lpstr>Приём «Создай карту»  Учащимся предлагается создать карту, имея контур материка и основные географические объекты. </vt:lpstr>
      <vt:lpstr>Приём «Эвристические чтения»</vt:lpstr>
      <vt:lpstr>Презентация PowerPoint</vt:lpstr>
      <vt:lpstr> Метод ключевых слов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ЛИ</cp:lastModifiedBy>
  <cp:revision>29</cp:revision>
  <dcterms:created xsi:type="dcterms:W3CDTF">2014-08-07T11:50:24Z</dcterms:created>
  <dcterms:modified xsi:type="dcterms:W3CDTF">2017-12-28T06:03:42Z</dcterms:modified>
</cp:coreProperties>
</file>