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12"/>
  </p:handoutMasterIdLst>
  <p:sldIdLst>
    <p:sldId id="271" r:id="rId2"/>
    <p:sldId id="256" r:id="rId3"/>
    <p:sldId id="262" r:id="rId4"/>
    <p:sldId id="266" r:id="rId5"/>
    <p:sldId id="265" r:id="rId6"/>
    <p:sldId id="268" r:id="rId7"/>
    <p:sldId id="267" r:id="rId8"/>
    <p:sldId id="263" r:id="rId9"/>
    <p:sldId id="270" r:id="rId10"/>
    <p:sldId id="26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592"/>
    <a:srgbClr val="003374"/>
    <a:srgbClr val="FFFFFF"/>
    <a:srgbClr val="173A8D"/>
    <a:srgbClr val="D6DEEA"/>
    <a:srgbClr val="9F9289"/>
    <a:srgbClr val="E2DEDB"/>
    <a:srgbClr val="F1F1F1"/>
    <a:srgbClr val="3A5896"/>
    <a:srgbClr val="1D3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1038" y="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1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86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22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93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6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3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8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8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53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41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32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3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8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4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_O1d_KDgGM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5" t="22619" r="22365" b="27679"/>
          <a:stretch/>
        </p:blipFill>
        <p:spPr bwMode="auto">
          <a:xfrm>
            <a:off x="0" y="575565"/>
            <a:ext cx="9038492" cy="5618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3585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ъект 2"/>
          <p:cNvSpPr>
            <a:spLocks noGrp="1"/>
          </p:cNvSpPr>
          <p:nvPr>
            <p:ph idx="1"/>
          </p:nvPr>
        </p:nvSpPr>
        <p:spPr>
          <a:xfrm>
            <a:off x="552450" y="357188"/>
            <a:ext cx="8113713" cy="2192337"/>
          </a:xfrm>
        </p:spPr>
        <p:txBody>
          <a:bodyPr/>
          <a:lstStyle/>
          <a:p>
            <a:pPr eaLnBrk="1" hangingPunct="1"/>
            <a:r>
              <a:rPr lang="ru-RU" smtClean="0"/>
              <a:t>Я сегодня ушел с урока с багажом знаний:</a:t>
            </a:r>
          </a:p>
          <a:p>
            <a:pPr eaLnBrk="1" hangingPunct="1"/>
            <a:endParaRPr lang="ru-RU" sz="2400" smtClean="0"/>
          </a:p>
        </p:txBody>
      </p:sp>
      <p:pic>
        <p:nvPicPr>
          <p:cNvPr id="13315" name="Picture 2" descr="http://festival.1september.ru/articles/529744/img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248" y="1554163"/>
            <a:ext cx="2925763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Прямоугольник 1"/>
          <p:cNvSpPr>
            <a:spLocks noChangeArrowheads="1"/>
          </p:cNvSpPr>
          <p:nvPr/>
        </p:nvSpPr>
        <p:spPr bwMode="auto">
          <a:xfrm>
            <a:off x="1736725" y="4625975"/>
            <a:ext cx="6048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3200" b="1" u="sng" dirty="0">
                <a:latin typeface="Calibri" panose="020F0502020204030204" pitchFamily="34" charset="0"/>
              </a:rPr>
              <a:t>Д/З </a:t>
            </a:r>
            <a:r>
              <a:rPr lang="ru-RU" sz="3200" b="1" u="sng" dirty="0" smtClean="0">
                <a:latin typeface="Calibri" panose="020F0502020204030204" pitchFamily="34" charset="0"/>
              </a:rPr>
              <a:t>§30, </a:t>
            </a:r>
            <a:r>
              <a:rPr lang="ru-RU" sz="3200" b="1" u="sng" dirty="0">
                <a:latin typeface="Calibri" panose="020F0502020204030204" pitchFamily="34" charset="0"/>
              </a:rPr>
              <a:t>вопросы, сайт</a:t>
            </a:r>
            <a:endParaRPr lang="ru-RU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84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3999" y="3223844"/>
            <a:ext cx="6096000" cy="176044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4000" b="1" dirty="0" smtClean="0">
              <a:solidFill>
                <a:schemeClr val="bg1"/>
              </a:solidFill>
            </a:endParaRPr>
          </a:p>
          <a:p>
            <a:endParaRPr lang="ru-RU" sz="4000" b="1" dirty="0">
              <a:solidFill>
                <a:schemeClr val="bg1"/>
              </a:solidFill>
            </a:endParaRPr>
          </a:p>
          <a:p>
            <a:endParaRPr lang="ru-RU" sz="4000" b="1" dirty="0" smtClean="0">
              <a:solidFill>
                <a:schemeClr val="bg1"/>
              </a:solidFill>
            </a:endParaRPr>
          </a:p>
          <a:p>
            <a:r>
              <a:rPr lang="ru-RU" sz="4000" b="1" dirty="0" smtClean="0">
                <a:solidFill>
                  <a:schemeClr val="bg1"/>
                </a:solidFill>
              </a:rPr>
              <a:t>Сельское хозяйство.</a:t>
            </a:r>
            <a:endParaRPr lang="ru-RU" sz="4000" b="1" dirty="0">
              <a:solidFill>
                <a:schemeClr val="bg1"/>
              </a:solidFill>
            </a:endParaRPr>
          </a:p>
          <a:p>
            <a:r>
              <a:rPr lang="ru-RU" sz="4000" b="1" dirty="0">
                <a:solidFill>
                  <a:schemeClr val="bg1"/>
                </a:solidFill>
              </a:rPr>
              <a:t>Отрасли сельского хозяйства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400" b="1" dirty="0" smtClean="0"/>
              <a:t>Понятие </a:t>
            </a:r>
            <a:r>
              <a:rPr lang="ru-RU" sz="2400" b="1" dirty="0"/>
              <a:t>о сельском хозяйстве. Сельское хозяйство, его назначение, связь с природными условиями. Отрасли сельского хозяйства. Структура растениеводства и животноводства</a:t>
            </a:r>
            <a:endParaRPr lang="en-US" sz="24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481" y="133084"/>
            <a:ext cx="7886699" cy="104722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Сельское хозяйство-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035" y="1176216"/>
            <a:ext cx="8316058" cy="4906963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</a:rPr>
              <a:t>отрасль хозяйства по выращиванию культурных растений и разведению животных</a:t>
            </a:r>
          </a:p>
          <a:p>
            <a:endParaRPr lang="ru-RU" dirty="0"/>
          </a:p>
        </p:txBody>
      </p:sp>
      <p:graphicFrame>
        <p:nvGraphicFramePr>
          <p:cNvPr id="4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996108"/>
              </p:ext>
            </p:extLst>
          </p:nvPr>
        </p:nvGraphicFramePr>
        <p:xfrm>
          <a:off x="225914" y="2228347"/>
          <a:ext cx="8534400" cy="518225"/>
        </p:xfrm>
        <a:graphic>
          <a:graphicData uri="http://schemas.openxmlformats.org/drawingml/2006/table">
            <a:tbl>
              <a:tblPr/>
              <a:tblGrid>
                <a:gridCol w="4495800"/>
                <a:gridCol w="4038600"/>
              </a:tblGrid>
              <a:tr h="518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ЖИВОТНОВОДСТВО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РАСТЕНИЕВОДСТВО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8" name="Picture 4" descr="http://newspile.ru/medias2/news_images/2016/09/28/1475033711_18424727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199138"/>
            <a:ext cx="4572002" cy="305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.ytimg.com/vi/OnFeU4ZuUDY/hq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" b="4811"/>
          <a:stretch/>
        </p:blipFill>
        <p:spPr bwMode="auto">
          <a:xfrm>
            <a:off x="0" y="3165232"/>
            <a:ext cx="4572000" cy="311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85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ber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3" b="90"/>
          <a:stretch>
            <a:fillRect/>
          </a:stretch>
        </p:blipFill>
        <p:spPr bwMode="auto">
          <a:xfrm>
            <a:off x="65307" y="3248287"/>
            <a:ext cx="1902949" cy="174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7" descr="mor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2" y="139745"/>
            <a:ext cx="1989577" cy="149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mor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5" y="1632456"/>
            <a:ext cx="1904171" cy="142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2341563" y="139744"/>
            <a:ext cx="5910549" cy="523220"/>
          </a:xfrm>
          <a:prstGeom prst="rect">
            <a:avLst/>
          </a:prstGeom>
          <a:solidFill>
            <a:srgbClr val="99FFCC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РАСТЕНИЕВОДСТВО</a:t>
            </a:r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3679537" y="525784"/>
            <a:ext cx="45725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i="1" dirty="0" smtClean="0">
                <a:solidFill>
                  <a:schemeClr val="bg1"/>
                </a:solidFill>
              </a:rPr>
              <a:t>Мировое </a:t>
            </a:r>
            <a:r>
              <a:rPr lang="ru-RU" sz="2400" i="1" dirty="0">
                <a:solidFill>
                  <a:schemeClr val="bg1"/>
                </a:solidFill>
              </a:rPr>
              <a:t>производство продовольственных </a:t>
            </a:r>
            <a:r>
              <a:rPr lang="ru-RU" sz="2400" i="1" dirty="0" smtClean="0">
                <a:solidFill>
                  <a:schemeClr val="bg1"/>
                </a:solidFill>
              </a:rPr>
              <a:t>культур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10249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324" y="808352"/>
            <a:ext cx="9765322" cy="518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4" descr="plo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2" y="5139793"/>
            <a:ext cx="1873250" cy="14065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1" name="Text Box 15"/>
          <p:cNvSpPr txBox="1">
            <a:spLocks noChangeArrowheads="1"/>
          </p:cNvSpPr>
          <p:nvPr/>
        </p:nvSpPr>
        <p:spPr bwMode="auto">
          <a:xfrm>
            <a:off x="7561385" y="2193867"/>
            <a:ext cx="174673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dirty="0"/>
              <a:t>Какая отрасль растениеводства лидирует по сбору продукции?</a:t>
            </a:r>
          </a:p>
          <a:p>
            <a:pPr algn="ctr" eaLnBrk="1" hangingPunct="1"/>
            <a:endParaRPr lang="ru-RU" dirty="0"/>
          </a:p>
          <a:p>
            <a:pPr algn="ctr" eaLnBrk="1" hangingPunct="1"/>
            <a:endParaRPr lang="ru-RU" dirty="0"/>
          </a:p>
          <a:p>
            <a:pPr algn="ctr" eaLnBrk="1" hangingPunct="1"/>
            <a:r>
              <a:rPr lang="ru-RU" dirty="0"/>
              <a:t>Какие культуры можно назвать «царицами» растениеводства</a:t>
            </a:r>
            <a:r>
              <a:rPr lang="ru-RU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004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04104"/>
              </p:ext>
            </p:extLst>
          </p:nvPr>
        </p:nvGraphicFramePr>
        <p:xfrm>
          <a:off x="117232" y="4315188"/>
          <a:ext cx="8812213" cy="1609328"/>
        </p:xfrm>
        <a:graphic>
          <a:graphicData uri="http://schemas.openxmlformats.org/drawingml/2006/table">
            <a:tbl>
              <a:tblPr/>
              <a:tblGrid>
                <a:gridCol w="2936884"/>
                <a:gridCol w="2938445"/>
                <a:gridCol w="2936884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Страны – лидеры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по производству </a:t>
                      </a:r>
                      <a:r>
                        <a:rPr kumimoji="0" lang="ru-RU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пшеницы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Страны – лидеры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 производству </a:t>
                      </a:r>
                      <a:r>
                        <a:rPr kumimoji="0" lang="ru-RU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риса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Страны – лидеры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 производству </a:t>
                      </a:r>
                      <a:r>
                        <a:rPr kumimoji="0" lang="ru-RU" sz="1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кукурузы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790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Китай, США, Индия, Россия, Франция.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Китай, Индия, Индонезия, Бангладеш, Вьетнам.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США, Канада, Бразилия, Мексика, Франция.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4" descr="сельск хоз сбор зерновых диаграмма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" b="169"/>
          <a:stretch>
            <a:fillRect/>
          </a:stretch>
        </p:blipFill>
        <p:spPr bwMode="auto">
          <a:xfrm>
            <a:off x="0" y="246185"/>
            <a:ext cx="4224948" cy="3925154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224948" y="246185"/>
            <a:ext cx="4919052" cy="523220"/>
          </a:xfrm>
          <a:prstGeom prst="rect">
            <a:avLst/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800" dirty="0"/>
              <a:t>ЗЕРНОВОЕ ХОЗЯЙСТВО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38953" y="2074201"/>
            <a:ext cx="5205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www.youtube.com/watch?v=m_O1d_KDgGM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18730" y="1364978"/>
            <a:ext cx="473148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Выращивание риса</a:t>
            </a:r>
            <a:endParaRPr lang="en-US" sz="28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45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303213" y="115888"/>
            <a:ext cx="8516937" cy="461665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dirty="0" smtClean="0"/>
              <a:t> </a:t>
            </a:r>
            <a:r>
              <a:rPr lang="ru-RU" sz="2400" dirty="0"/>
              <a:t>ТЕХНИЧЕСКИЕ КУЛЬТУРЫ</a:t>
            </a: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139700" y="678228"/>
            <a:ext cx="889635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sz="2000" dirty="0" smtClean="0"/>
              <a:t>Технические </a:t>
            </a:r>
            <a:r>
              <a:rPr lang="ru-RU" sz="2000" dirty="0"/>
              <a:t>культуры выращивают с целью получения сырья для различных отраслей </a:t>
            </a:r>
            <a:r>
              <a:rPr lang="ru-RU" sz="2000" dirty="0" smtClean="0"/>
              <a:t>промышленности</a:t>
            </a:r>
            <a:r>
              <a:rPr lang="ru-RU" sz="2000" dirty="0"/>
              <a:t>.  </a:t>
            </a:r>
            <a:endParaRPr lang="ru-RU" sz="2000" dirty="0" smtClean="0"/>
          </a:p>
          <a:p>
            <a:pPr algn="just" eaLnBrk="1" hangingPunct="1"/>
            <a:r>
              <a:rPr lang="ru-RU" sz="2000" u="sng" dirty="0" smtClean="0">
                <a:solidFill>
                  <a:srgbClr val="FF0000"/>
                </a:solidFill>
              </a:rPr>
              <a:t>Волокнистые   </a:t>
            </a:r>
            <a:r>
              <a:rPr lang="ru-RU" sz="2000" u="sng" dirty="0">
                <a:solidFill>
                  <a:srgbClr val="FF0000"/>
                </a:solidFill>
              </a:rPr>
              <a:t>культуры </a:t>
            </a:r>
            <a:r>
              <a:rPr lang="ru-RU" sz="2000" dirty="0" smtClean="0"/>
              <a:t>(хлопчатник, кокос,  </a:t>
            </a:r>
            <a:r>
              <a:rPr lang="ru-RU" sz="2000" dirty="0"/>
              <a:t>лён, сизаль, </a:t>
            </a:r>
            <a:r>
              <a:rPr lang="ru-RU" sz="2000" dirty="0" smtClean="0"/>
              <a:t>джут, агава, юкка)</a:t>
            </a:r>
          </a:p>
          <a:p>
            <a:pPr algn="just" eaLnBrk="1" hangingPunct="1"/>
            <a:r>
              <a:rPr lang="ru-RU" sz="2000" u="sng" dirty="0" smtClean="0">
                <a:solidFill>
                  <a:srgbClr val="FF0000"/>
                </a:solidFill>
              </a:rPr>
              <a:t>Гевея  </a:t>
            </a:r>
            <a:r>
              <a:rPr lang="ru-RU" sz="2000" dirty="0"/>
              <a:t>(источник натурального каучука</a:t>
            </a:r>
            <a:r>
              <a:rPr lang="ru-RU" sz="2000" dirty="0" smtClean="0"/>
              <a:t>)</a:t>
            </a:r>
          </a:p>
          <a:p>
            <a:pPr algn="just" eaLnBrk="1" hangingPunct="1"/>
            <a:r>
              <a:rPr lang="ru-RU" sz="2000" u="sng" dirty="0">
                <a:solidFill>
                  <a:srgbClr val="FF0000"/>
                </a:solidFill>
              </a:rPr>
              <a:t>Масличные культуры </a:t>
            </a:r>
            <a:r>
              <a:rPr lang="ru-RU" sz="2000" dirty="0" smtClean="0"/>
              <a:t>(подсолнечник, соя, арахис, олива, кокосовая пальма)</a:t>
            </a:r>
          </a:p>
          <a:p>
            <a:pPr algn="just" eaLnBrk="1" hangingPunct="1"/>
            <a:r>
              <a:rPr lang="ru-RU" sz="2000" u="sng" dirty="0" smtClean="0">
                <a:solidFill>
                  <a:srgbClr val="FF0000"/>
                </a:solidFill>
              </a:rPr>
              <a:t>Тонизирующие культуры </a:t>
            </a:r>
            <a:r>
              <a:rPr lang="ru-RU" sz="2000" dirty="0" smtClean="0"/>
              <a:t>(кофе, чай, какао</a:t>
            </a:r>
            <a:r>
              <a:rPr lang="ru-RU" sz="2000" dirty="0"/>
              <a:t>)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5122" name="Picture 2" descr="http://kak-eto-vygljadit.ru/wp-content/uploads/2013/04/Hlopchatnik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082" y="900639"/>
            <a:ext cx="6641632" cy="500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agricbusiness.com/wp-content/uploads/coconut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385" y="962051"/>
            <a:ext cx="6096979" cy="51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bs.twimg.com/media/Ct5ylAEXgAAv4_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37" y="777594"/>
            <a:ext cx="6261102" cy="548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djut29.ru/wp-content/uploads/2016/10/Jute_under_Sun-1170x8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082" y="900639"/>
            <a:ext cx="7124171" cy="534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2" b="37607"/>
          <a:stretch/>
        </p:blipFill>
        <p:spPr>
          <a:xfrm>
            <a:off x="1798791" y="962051"/>
            <a:ext cx="6930462" cy="5204976"/>
          </a:xfrm>
          <a:prstGeom prst="rect">
            <a:avLst/>
          </a:prstGeom>
        </p:spPr>
      </p:pic>
      <p:pic>
        <p:nvPicPr>
          <p:cNvPr id="5132" name="Picture 12" descr="http://www.by.all.biz/img/by/catalog/76091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86" y="1002814"/>
            <a:ext cx="7164664" cy="537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4sg.com.ua/pictures/board/1358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672" y="1032248"/>
            <a:ext cx="6972699" cy="522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www.vkpress.ru/upload/iblock/718/718f47ddcd437da9fe00f61786b3c38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306" y="1136530"/>
            <a:ext cx="7537429" cy="502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://www.mandarin-shop.ru/images/cms/data/bonsai/oformlenie/oliva/111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488" y="941358"/>
            <a:ext cx="7215068" cy="54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ttp://design-project.org/files/styles/horizon/public/ideas/2013/12/12_palma_s_kokosami.jpg?itok=RI50mvKZ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84" y="1058632"/>
            <a:ext cx="7926686" cy="475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http://www.winstoncoffee.com/images/cof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94" y="834692"/>
            <a:ext cx="7612987" cy="570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http://xn--h1ah4c.xn--p1ai/pub/i/ups/1418667004_248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51" y="900639"/>
            <a:ext cx="7846042" cy="525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6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4" descr="mor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63537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-92075" y="3165475"/>
            <a:ext cx="18748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/>
              <a:t>Рис. 2. Сахарная свекла.</a:t>
            </a: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-92075" y="6477000"/>
            <a:ext cx="2132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/>
              <a:t>Рис. 3. Сахарный тростник. 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3811587" y="115888"/>
            <a:ext cx="4916488" cy="461665"/>
          </a:xfrm>
          <a:prstGeom prst="rect">
            <a:avLst/>
          </a:prstGeom>
          <a:solidFill>
            <a:srgbClr val="CCEC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</a:rPr>
              <a:t>САХАРОНОСНЫЕ КУЛЬТУРЫ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3759200" y="549275"/>
            <a:ext cx="5276850" cy="590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/>
              <a:t>    Ассортимент   сахароносных   культур   представлен только  двумя  культурами  (рис. 2 и 3). </a:t>
            </a:r>
          </a:p>
        </p:txBody>
      </p:sp>
      <p:sp>
        <p:nvSpPr>
          <p:cNvPr id="12296" name="Oval 11"/>
          <p:cNvSpPr>
            <a:spLocks noChangeArrowheads="1"/>
          </p:cNvSpPr>
          <p:nvPr/>
        </p:nvSpPr>
        <p:spPr bwMode="auto">
          <a:xfrm>
            <a:off x="4067175" y="1196975"/>
            <a:ext cx="647700" cy="647700"/>
          </a:xfrm>
          <a:prstGeom prst="ellipse">
            <a:avLst/>
          </a:prstGeom>
          <a:solidFill>
            <a:srgbClr val="99FFCC">
              <a:alpha val="5803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65%</a:t>
            </a:r>
          </a:p>
        </p:txBody>
      </p:sp>
      <p:sp>
        <p:nvSpPr>
          <p:cNvPr id="12297" name="Text Box 12"/>
          <p:cNvSpPr txBox="1">
            <a:spLocks noChangeArrowheads="1"/>
          </p:cNvSpPr>
          <p:nvPr/>
        </p:nvSpPr>
        <p:spPr bwMode="auto">
          <a:xfrm>
            <a:off x="4716463" y="1341438"/>
            <a:ext cx="4248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/>
              <a:t>- сахара производят из сахарного тростника</a:t>
            </a:r>
          </a:p>
        </p:txBody>
      </p:sp>
      <p:sp>
        <p:nvSpPr>
          <p:cNvPr id="12298" name="Oval 13"/>
          <p:cNvSpPr>
            <a:spLocks noChangeArrowheads="1"/>
          </p:cNvSpPr>
          <p:nvPr/>
        </p:nvSpPr>
        <p:spPr bwMode="auto">
          <a:xfrm>
            <a:off x="4068763" y="1989138"/>
            <a:ext cx="647700" cy="647700"/>
          </a:xfrm>
          <a:prstGeom prst="ellipse">
            <a:avLst/>
          </a:prstGeom>
          <a:solidFill>
            <a:srgbClr val="FF00FF">
              <a:alpha val="4313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35%</a:t>
            </a:r>
          </a:p>
        </p:txBody>
      </p:sp>
      <p:sp>
        <p:nvSpPr>
          <p:cNvPr id="12299" name="Text Box 14"/>
          <p:cNvSpPr txBox="1">
            <a:spLocks noChangeArrowheads="1"/>
          </p:cNvSpPr>
          <p:nvPr/>
        </p:nvSpPr>
        <p:spPr bwMode="auto">
          <a:xfrm>
            <a:off x="4716463" y="2084388"/>
            <a:ext cx="38941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/>
              <a:t>- сахара производят из сахарной свеклы</a:t>
            </a: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3924300" y="2946400"/>
            <a:ext cx="1866900" cy="175432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Умеренный пояс</a:t>
            </a:r>
          </a:p>
          <a:p>
            <a:pPr>
              <a:buFontTx/>
              <a:buChar char="•"/>
              <a:defRPr/>
            </a:pPr>
            <a:r>
              <a:rPr lang="ru-RU" dirty="0"/>
              <a:t> Франция</a:t>
            </a:r>
          </a:p>
          <a:p>
            <a:pPr>
              <a:buFontTx/>
              <a:buChar char="•"/>
              <a:defRPr/>
            </a:pPr>
            <a:r>
              <a:rPr lang="ru-RU" dirty="0"/>
              <a:t> США</a:t>
            </a:r>
          </a:p>
          <a:p>
            <a:pPr>
              <a:buFontTx/>
              <a:buChar char="•"/>
              <a:defRPr/>
            </a:pPr>
            <a:r>
              <a:rPr lang="ru-RU" dirty="0"/>
              <a:t> ФРГ</a:t>
            </a:r>
          </a:p>
          <a:p>
            <a:pPr>
              <a:buFontTx/>
              <a:buChar char="•"/>
              <a:defRPr/>
            </a:pPr>
            <a:r>
              <a:rPr lang="ru-RU" dirty="0"/>
              <a:t> Украина</a:t>
            </a:r>
          </a:p>
          <a:p>
            <a:pPr>
              <a:buFontTx/>
              <a:buChar char="•"/>
              <a:defRPr/>
            </a:pPr>
            <a:r>
              <a:rPr lang="ru-RU" dirty="0"/>
              <a:t> Россия</a:t>
            </a: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6166338" y="2946400"/>
            <a:ext cx="2293450" cy="175432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Субтропический пояс</a:t>
            </a:r>
          </a:p>
          <a:p>
            <a:pPr>
              <a:buFontTx/>
              <a:buChar char="•"/>
              <a:defRPr/>
            </a:pPr>
            <a:r>
              <a:rPr lang="ru-RU" dirty="0"/>
              <a:t> Бразилия</a:t>
            </a:r>
          </a:p>
          <a:p>
            <a:pPr>
              <a:buFontTx/>
              <a:buChar char="•"/>
              <a:defRPr/>
            </a:pPr>
            <a:r>
              <a:rPr lang="ru-RU" dirty="0"/>
              <a:t> Индия</a:t>
            </a:r>
          </a:p>
          <a:p>
            <a:pPr>
              <a:buFontTx/>
              <a:buChar char="•"/>
              <a:defRPr/>
            </a:pPr>
            <a:r>
              <a:rPr lang="ru-RU" dirty="0"/>
              <a:t> Куба</a:t>
            </a:r>
          </a:p>
          <a:p>
            <a:pPr>
              <a:buFontTx/>
              <a:buChar char="•"/>
              <a:defRPr/>
            </a:pPr>
            <a:r>
              <a:rPr lang="ru-RU" dirty="0"/>
              <a:t> Китай</a:t>
            </a:r>
          </a:p>
          <a:p>
            <a:pPr>
              <a:buFontTx/>
              <a:buChar char="•"/>
              <a:defRPr/>
            </a:pPr>
            <a:r>
              <a:rPr lang="ru-RU" dirty="0"/>
              <a:t> Пакистан</a:t>
            </a:r>
          </a:p>
        </p:txBody>
      </p:sp>
      <p:sp>
        <p:nvSpPr>
          <p:cNvPr id="12302" name="Text Box 25"/>
          <p:cNvSpPr txBox="1">
            <a:spLocks noChangeArrowheads="1"/>
          </p:cNvSpPr>
          <p:nvPr/>
        </p:nvSpPr>
        <p:spPr bwMode="auto">
          <a:xfrm>
            <a:off x="4859338" y="2441575"/>
            <a:ext cx="2443162" cy="339725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/>
              <a:t>Главные производители</a:t>
            </a:r>
          </a:p>
        </p:txBody>
      </p:sp>
      <p:cxnSp>
        <p:nvCxnSpPr>
          <p:cNvPr id="12303" name="AutoShape 35"/>
          <p:cNvCxnSpPr>
            <a:cxnSpLocks noChangeShapeType="1"/>
          </p:cNvCxnSpPr>
          <p:nvPr/>
        </p:nvCxnSpPr>
        <p:spPr bwMode="auto">
          <a:xfrm rot="16200000" flipH="1">
            <a:off x="6543674" y="-195261"/>
            <a:ext cx="239713" cy="412908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04" name="AutoShape 36"/>
          <p:cNvCxnSpPr>
            <a:cxnSpLocks noChangeShapeType="1"/>
          </p:cNvCxnSpPr>
          <p:nvPr/>
        </p:nvCxnSpPr>
        <p:spPr bwMode="auto">
          <a:xfrm rot="5400000">
            <a:off x="7758478" y="2731602"/>
            <a:ext cx="1691551" cy="288929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AutoShape 37"/>
          <p:cNvCxnSpPr>
            <a:cxnSpLocks noChangeShapeType="1"/>
            <a:stCxn id="12298" idx="2"/>
            <a:endCxn id="12305" idx="1"/>
          </p:cNvCxnSpPr>
          <p:nvPr/>
        </p:nvCxnSpPr>
        <p:spPr bwMode="auto">
          <a:xfrm rot="10800000" flipV="1">
            <a:off x="3924301" y="2312987"/>
            <a:ext cx="144463" cy="1510575"/>
          </a:xfrm>
          <a:prstGeom prst="bentConnector3">
            <a:avLst>
              <a:gd name="adj1" fmla="val 25824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06" name="Text Box 38"/>
          <p:cNvSpPr txBox="1">
            <a:spLocks noChangeArrowheads="1"/>
          </p:cNvSpPr>
          <p:nvPr/>
        </p:nvSpPr>
        <p:spPr bwMode="auto">
          <a:xfrm>
            <a:off x="3832225" y="4841875"/>
            <a:ext cx="50609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/>
              <a:t>К числу главных экспортеров сахара относятся Бразилия, Таиланд, Австралия, Куба, Франция, Украина.</a:t>
            </a:r>
          </a:p>
        </p:txBody>
      </p:sp>
      <p:pic>
        <p:nvPicPr>
          <p:cNvPr id="2050" name="Picture 2" descr="http://nasotke.ru/wp-content/uploads/2015/04/tehnologija-vozdelyvanija-uborki-saharnoj-svekly-foto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0" y="461963"/>
            <a:ext cx="3557954" cy="266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94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67812" y="197791"/>
            <a:ext cx="8229600" cy="721823"/>
          </a:xfrm>
        </p:spPr>
        <p:txBody>
          <a:bodyPr>
            <a:noAutofit/>
          </a:bodyPr>
          <a:lstStyle/>
          <a:p>
            <a:r>
              <a:rPr lang="ru-RU" sz="3200" dirty="0" smtClean="0"/>
              <a:t>Выращивание картофеля</a:t>
            </a:r>
            <a:br>
              <a:rPr lang="ru-RU" sz="3200" dirty="0" smtClean="0"/>
            </a:br>
            <a:r>
              <a:rPr lang="ru-RU" sz="3200" dirty="0" smtClean="0"/>
              <a:t> (батат, маниока, ямс) , овощей и фруктов </a:t>
            </a:r>
            <a:endParaRPr lang="ru-RU" sz="3200" dirty="0"/>
          </a:p>
        </p:txBody>
      </p:sp>
      <p:pic>
        <p:nvPicPr>
          <p:cNvPr id="6146" name="Picture 2" descr="http://dacha-r.ru/wp-content/uploads/2016/03/vyrashhivanie-kartofely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46" y="201356"/>
            <a:ext cx="8613367" cy="5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8893" y="1139355"/>
            <a:ext cx="749104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/>
              <a:t>1 место по производству </a:t>
            </a:r>
            <a:r>
              <a:rPr lang="ru-RU" sz="2400" dirty="0" smtClean="0"/>
              <a:t>картофеля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3600" b="1" dirty="0">
                <a:solidFill>
                  <a:srgbClr val="FF0000"/>
                </a:solidFill>
              </a:rPr>
              <a:t>Китай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73" y="205877"/>
            <a:ext cx="8815727" cy="5878399"/>
          </a:xfrm>
          <a:prstGeom prst="rect">
            <a:avLst/>
          </a:prstGeom>
        </p:spPr>
      </p:pic>
      <p:pic>
        <p:nvPicPr>
          <p:cNvPr id="6150" name="Picture 6" descr="http://vp.donetsk.ua/images/banners/Le-manioc-est-il-calorique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1" y="333602"/>
            <a:ext cx="8621700" cy="575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ozap.ru/uploads/posts/2015-05/1433074538151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73" y="333602"/>
            <a:ext cx="8563569" cy="569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theins.ru/wp-content/uploads/2015/09/MG_5999_copy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4" y="598122"/>
            <a:ext cx="8872205" cy="499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turist-optimist.ru/wp-content/uploads/2016/12/4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0" y="812678"/>
            <a:ext cx="9082330" cy="510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05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7938" y="0"/>
            <a:ext cx="8982075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b="1" smtClean="0">
                <a:latin typeface="Arial Black" pitchFamily="34" charset="0"/>
              </a:rPr>
              <a:t>Практикум по контурной карте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50" y="1143000"/>
            <a:ext cx="8213725" cy="497205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4000" u="sng" dirty="0" smtClean="0"/>
              <a:t>Задание </a:t>
            </a:r>
            <a:r>
              <a:rPr lang="ru-RU" sz="4000" dirty="0" smtClean="0"/>
              <a:t>стр.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268" name="Picture 2" descr="http://s5.goods.ozstatic.by/1000/579/453/10/10453579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941267"/>
            <a:ext cx="3437792" cy="438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75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305</Words>
  <Application>Microsoft Office PowerPoint</Application>
  <PresentationFormat>Экран (4:3)</PresentationFormat>
  <Paragraphs>70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Сельское хозяйство-</vt:lpstr>
      <vt:lpstr>Презентация PowerPoint</vt:lpstr>
      <vt:lpstr>Презентация PowerPoint</vt:lpstr>
      <vt:lpstr>Презентация PowerPoint</vt:lpstr>
      <vt:lpstr>Презентация PowerPoint</vt:lpstr>
      <vt:lpstr>Выращивание картофеля  (батат, маниока, ямс) , овощей и фруктов </vt:lpstr>
      <vt:lpstr>Практикум по контурной карте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ЛИ</cp:lastModifiedBy>
  <cp:revision>87</cp:revision>
  <dcterms:created xsi:type="dcterms:W3CDTF">2016-11-18T14:12:19Z</dcterms:created>
  <dcterms:modified xsi:type="dcterms:W3CDTF">2017-04-20T08:49:48Z</dcterms:modified>
</cp:coreProperties>
</file>