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  <p:sldId id="257" r:id="rId8"/>
    <p:sldId id="262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90"/>
            <a:ext cx="9144000" cy="68627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t>11.01.2017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ingapps.org/watch?v=pj0p0best17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learningapps.org/watch?v=pgdig3g7a17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789040"/>
            <a:ext cx="7772400" cy="1470025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ru-RU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Понятие о политической карте</a:t>
            </a:r>
            <a:endParaRPr lang="uk-UA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08" y="5877272"/>
            <a:ext cx="2394392" cy="65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К окончанию урока мы будем знать: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2952328"/>
          </a:xfrm>
        </p:spPr>
        <p:txBody>
          <a:bodyPr/>
          <a:lstStyle/>
          <a:p>
            <a:r>
              <a:rPr lang="ru-RU" dirty="0" smtClean="0"/>
              <a:t>Политическая карта</a:t>
            </a:r>
          </a:p>
          <a:p>
            <a:r>
              <a:rPr lang="ru-RU" dirty="0" smtClean="0"/>
              <a:t>Государственная граница</a:t>
            </a:r>
          </a:p>
          <a:p>
            <a:r>
              <a:rPr lang="ru-RU" dirty="0" smtClean="0"/>
              <a:t>Суверенные государства</a:t>
            </a:r>
          </a:p>
          <a:p>
            <a:r>
              <a:rPr lang="ru-RU" dirty="0" smtClean="0"/>
              <a:t>Зависимые государства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5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08076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/>
              <a:t>Основные понятия:</a:t>
            </a:r>
            <a:br>
              <a:rPr lang="ru-RU" sz="3200" b="1" u="sng" dirty="0" smtClean="0"/>
            </a:br>
            <a:r>
              <a:rPr lang="en-US" sz="3200" u="sng" dirty="0">
                <a:hlinkClick r:id="rId2"/>
              </a:rPr>
              <a:t>http://</a:t>
            </a:r>
            <a:r>
              <a:rPr lang="en-US" sz="3200" u="sng" dirty="0" smtClean="0">
                <a:hlinkClick r:id="rId2"/>
              </a:rPr>
              <a:t>LearningApps.org/watch?v=pj0p0best17</a:t>
            </a:r>
            <a:r>
              <a:rPr lang="ru-RU" sz="3200" u="sng" dirty="0" smtClean="0"/>
              <a:t/>
            </a:r>
            <a:br>
              <a:rPr lang="ru-RU" sz="3200" u="sng" dirty="0" smtClean="0"/>
            </a:br>
            <a:endParaRPr lang="ru-RU" sz="32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892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b="1" u="sng" dirty="0" smtClean="0"/>
              <a:t>Политическая карта </a:t>
            </a:r>
            <a:r>
              <a:rPr lang="ru-RU" i="1" dirty="0"/>
              <a:t>–</a:t>
            </a:r>
            <a:r>
              <a:rPr lang="ru-RU" dirty="0" smtClean="0"/>
              <a:t> </a:t>
            </a:r>
            <a:r>
              <a:rPr lang="ru-RU" sz="2400" i="1" dirty="0" smtClean="0"/>
              <a:t>это географическая карта земного шара, на которой обозначены все страны мира, их столицы или административные центры или крупные города.</a:t>
            </a:r>
          </a:p>
          <a:p>
            <a:pPr algn="just"/>
            <a:r>
              <a:rPr lang="ru-RU" sz="2800" b="1" u="sng" dirty="0" smtClean="0"/>
              <a:t>Столица </a:t>
            </a:r>
            <a:r>
              <a:rPr lang="ru-RU" sz="2400" i="1" dirty="0"/>
              <a:t>–</a:t>
            </a:r>
            <a:r>
              <a:rPr lang="ru-RU" sz="2400" i="1" dirty="0" smtClean="0"/>
              <a:t> главный город, политико-административный центр государства.</a:t>
            </a:r>
          </a:p>
          <a:p>
            <a:pPr algn="just"/>
            <a:r>
              <a:rPr lang="ru-RU" sz="2800" b="1" u="sng" dirty="0"/>
              <a:t>Административный </a:t>
            </a:r>
            <a:r>
              <a:rPr lang="ru-RU" sz="2800" b="1" u="sng" dirty="0" smtClean="0"/>
              <a:t>центр </a:t>
            </a:r>
            <a:r>
              <a:rPr lang="ru-RU" sz="2400" i="1" dirty="0"/>
              <a:t>–</a:t>
            </a:r>
            <a:r>
              <a:rPr lang="ru-RU" sz="2400" i="1" dirty="0" smtClean="0"/>
              <a:t> город или поселок с функциями административного управления на данной территории.</a:t>
            </a:r>
          </a:p>
          <a:p>
            <a:pPr algn="just"/>
            <a:r>
              <a:rPr lang="ru-RU" sz="2800" b="1" u="sng" dirty="0"/>
              <a:t>Государственная </a:t>
            </a:r>
            <a:r>
              <a:rPr lang="ru-RU" sz="2800" b="1" u="sng" dirty="0" smtClean="0"/>
              <a:t>граница </a:t>
            </a:r>
            <a:r>
              <a:rPr lang="ru-RU" sz="2400" i="1" dirty="0" smtClean="0"/>
              <a:t>– это </a:t>
            </a:r>
            <a:r>
              <a:rPr lang="ru-RU" sz="2400" i="1" dirty="0"/>
              <a:t>линия, которая отделяет одно государство от другого и устанавливается по соглашению между </a:t>
            </a:r>
            <a:r>
              <a:rPr lang="ru-RU" sz="2400" i="1" dirty="0" smtClean="0"/>
              <a:t>этими </a:t>
            </a:r>
            <a:r>
              <a:rPr lang="ru-RU" sz="2400" i="1" dirty="0"/>
              <a:t>государствами</a:t>
            </a:r>
            <a:r>
              <a:rPr lang="ru-RU" sz="2400" i="1" dirty="0" smtClean="0"/>
              <a:t>.</a:t>
            </a:r>
          </a:p>
          <a:p>
            <a:pPr algn="just"/>
            <a:r>
              <a:rPr lang="ru-RU" sz="2800" b="1" u="sng" dirty="0"/>
              <a:t>Территориальные воды </a:t>
            </a:r>
            <a:r>
              <a:rPr lang="ru-RU" sz="2400" i="1" dirty="0" smtClean="0"/>
              <a:t>– это прибрежная морская полоса, примыкающая к суше, шириной 12 миль (22,2 км)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12546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0871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ГОСУДАРСТВА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 rot="968036">
            <a:off x="3284196" y="623419"/>
            <a:ext cx="242316" cy="716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16444" y="1327557"/>
            <a:ext cx="2577646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Суверенные (независимые) государства</a:t>
            </a:r>
            <a:endParaRPr lang="ru-RU" b="1" dirty="0"/>
          </a:p>
        </p:txBody>
      </p:sp>
      <p:sp>
        <p:nvSpPr>
          <p:cNvPr id="7" name="Стрелка вниз 6"/>
          <p:cNvSpPr/>
          <p:nvPr/>
        </p:nvSpPr>
        <p:spPr>
          <a:xfrm rot="19874387">
            <a:off x="5536790" y="546675"/>
            <a:ext cx="258092" cy="7840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590769" y="1366186"/>
            <a:ext cx="2847172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Зависимые государства</a:t>
            </a:r>
          </a:p>
          <a:p>
            <a:pPr algn="ctr"/>
            <a:endParaRPr lang="ru-RU" sz="2000" b="1" dirty="0" smtClean="0"/>
          </a:p>
        </p:txBody>
      </p:sp>
      <p:pic>
        <p:nvPicPr>
          <p:cNvPr id="1026" name="Picture 2" descr="https://im3-tub-by.yandex.net/i?id=a935a57a16d5f3c938c4d94515bb61c0&amp;n=33&amp;h=215&amp;w=28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58" b="5126"/>
          <a:stretch/>
        </p:blipFill>
        <p:spPr bwMode="auto">
          <a:xfrm>
            <a:off x="390349" y="2596261"/>
            <a:ext cx="5572783" cy="233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198873" y="5699947"/>
            <a:ext cx="3601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≈</a:t>
            </a:r>
            <a:r>
              <a:rPr lang="ru-RU" sz="3200" b="1" dirty="0" smtClean="0"/>
              <a:t>250 государств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00192" y="2599446"/>
            <a:ext cx="2592288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Гвиана</a:t>
            </a:r>
            <a:r>
              <a:rPr lang="ru-RU" sz="2400" dirty="0" smtClean="0"/>
              <a:t> (Франция), </a:t>
            </a:r>
            <a:r>
              <a:rPr lang="ru-RU" sz="2400" b="1" dirty="0" smtClean="0"/>
              <a:t>Гибралтар</a:t>
            </a:r>
            <a:r>
              <a:rPr lang="ru-RU" sz="2400" dirty="0" smtClean="0"/>
              <a:t> (Великобритания)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493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Практикум по контурной карте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547664" y="1052736"/>
            <a:ext cx="5616624" cy="639762"/>
          </a:xfrm>
        </p:spPr>
        <p:txBody>
          <a:bodyPr/>
          <a:lstStyle/>
          <a:p>
            <a:pPr algn="ctr"/>
            <a:r>
              <a:rPr lang="ru-RU" dirty="0"/>
              <a:t>Стр. 4 задания 1,3,6</a:t>
            </a:r>
          </a:p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4040188" cy="3951288"/>
          </a:xfrm>
        </p:spPr>
        <p:txBody>
          <a:bodyPr>
            <a:normAutofit/>
          </a:bodyPr>
          <a:lstStyle/>
          <a:p>
            <a:r>
              <a:rPr lang="ru-RU" dirty="0" smtClean="0"/>
              <a:t>5 крупнейших стран мира по площади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4008" y="1772816"/>
            <a:ext cx="4392488" cy="4824536"/>
          </a:xfrm>
        </p:spPr>
        <p:txBody>
          <a:bodyPr/>
          <a:lstStyle/>
          <a:p>
            <a:r>
              <a:rPr lang="ru-RU" dirty="0" smtClean="0"/>
              <a:t>5 крупнейших стран мира по численности населения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284036"/>
              </p:ext>
            </p:extLst>
          </p:nvPr>
        </p:nvGraphicFramePr>
        <p:xfrm>
          <a:off x="179512" y="2492896"/>
          <a:ext cx="4264660" cy="3995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930"/>
                <a:gridCol w="1405890"/>
                <a:gridCol w="1259840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Страны-столицы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Площадь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км </a:t>
                      </a:r>
                      <a:r>
                        <a:rPr lang="ru-RU" sz="16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населения,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чел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Россия-Москва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17 126 122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146 544 710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Канада-Оттава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9 984 670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33 091 228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Китай-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Пекин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9 598 077 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1 380 083 000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США-Вашингтон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9 519 431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325 310 275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Бразилия-Бразилиа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8 514 877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205 737 996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792443"/>
              </p:ext>
            </p:extLst>
          </p:nvPr>
        </p:nvGraphicFramePr>
        <p:xfrm>
          <a:off x="4716016" y="2636912"/>
          <a:ext cx="4299585" cy="3596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9270"/>
                <a:gridCol w="1259840"/>
                <a:gridCol w="1260475"/>
              </a:tblGrid>
              <a:tr h="7200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Страны-столицы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населения, чел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Площадь, 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км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5276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Китай-Пекин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1 380 083 000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9 598 077</a:t>
                      </a:r>
                    </a:p>
                  </a:txBody>
                  <a:tcPr marL="68580" marR="68580" marT="0" marB="0"/>
                </a:tc>
              </a:tr>
              <a:tr h="5276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Индия-Дели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1 301 150 000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3 287 263</a:t>
                      </a:r>
                    </a:p>
                  </a:txBody>
                  <a:tcPr marL="68580" marR="68580" marT="0" marB="0"/>
                </a:tc>
              </a:tr>
              <a:tr h="5276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США-Вашингтон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325 310 275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9 519 431</a:t>
                      </a:r>
                    </a:p>
                  </a:txBody>
                  <a:tcPr marL="68580" marR="68580" marT="0" marB="0"/>
                </a:tc>
              </a:tr>
              <a:tr h="646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Индонезия-Джакарта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257 563 000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1 919 440</a:t>
                      </a:r>
                    </a:p>
                  </a:txBody>
                  <a:tcPr marL="68580" marR="68580" marT="0" marB="0"/>
                </a:tc>
              </a:tr>
              <a:tr h="5276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Бразилия-Бразилиа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205 737 996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8 514 877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29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66539" y="974402"/>
            <a:ext cx="7780783" cy="86652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/>
              </a:rPr>
              <a:t>http://</a:t>
            </a:r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/>
              </a:rPr>
              <a:t>LearningApps.org/watch?v=pgdig3g7a17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gray">
          <a:xfrm>
            <a:off x="891240" y="4716686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200</a:t>
            </a:r>
            <a:r>
              <a:rPr lang="ru-RU" sz="1600" dirty="0" smtClean="0">
                <a:solidFill>
                  <a:srgbClr val="FEFEFE"/>
                </a:solidFill>
              </a:rPr>
              <a:t>8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gray">
          <a:xfrm>
            <a:off x="2462865" y="4716686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10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gray">
          <a:xfrm>
            <a:off x="3320114" y="4716686"/>
            <a:ext cx="6014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EFEFE"/>
                </a:solidFill>
              </a:rPr>
              <a:t>20</a:t>
            </a:r>
            <a:r>
              <a:rPr lang="ru-RU" sz="1600" dirty="0" smtClean="0">
                <a:solidFill>
                  <a:srgbClr val="FEFEFE"/>
                </a:solidFill>
              </a:rPr>
              <a:t>11</a:t>
            </a:r>
            <a:endParaRPr lang="en-US" sz="1600" dirty="0">
              <a:solidFill>
                <a:srgbClr val="FEFEFE"/>
              </a:solidFill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966539" y="3772123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EFEFE"/>
                </a:solidFill>
              </a:rPr>
              <a:t>30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2422"/>
            <a:ext cx="8784976" cy="469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064" y="574761"/>
            <a:ext cx="8114568" cy="219188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Я сегодня ушел с урока с багажом знаний:</a:t>
            </a:r>
          </a:p>
          <a:p>
            <a:endParaRPr lang="ru-RU" sz="2400" dirty="0"/>
          </a:p>
        </p:txBody>
      </p:sp>
      <p:pic>
        <p:nvPicPr>
          <p:cNvPr id="5122" name="Picture 2" descr="http://festival.1september.ru/articles/529744/img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659" y="1268760"/>
            <a:ext cx="2924321" cy="2821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07704" y="4741810"/>
            <a:ext cx="6048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/>
              <a:t>Д/З </a:t>
            </a:r>
            <a:r>
              <a:rPr lang="ru-RU" sz="3200" b="1" u="sng" dirty="0" smtClean="0">
                <a:cs typeface="Calibri"/>
              </a:rPr>
              <a:t>§</a:t>
            </a:r>
            <a:r>
              <a:rPr lang="ru-RU" sz="3200" b="1" u="sng" dirty="0" smtClean="0">
                <a:cs typeface="Calibri"/>
              </a:rPr>
              <a:t>16, </a:t>
            </a:r>
            <a:r>
              <a:rPr lang="ru-RU" sz="3200" b="1" u="sng">
                <a:cs typeface="Calibri"/>
              </a:rPr>
              <a:t>вопросы </a:t>
            </a:r>
            <a:r>
              <a:rPr lang="ru-RU" sz="3200" b="1" u="sng" smtClean="0">
                <a:cs typeface="Calibri"/>
              </a:rPr>
              <a:t>стр.96, </a:t>
            </a:r>
            <a:r>
              <a:rPr lang="ru-RU" sz="3200" b="1" u="sng" dirty="0">
                <a:cs typeface="Calibri"/>
              </a:rPr>
              <a:t>сайт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848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260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Специальное оформление</vt:lpstr>
      <vt:lpstr>Понятие о политической карте</vt:lpstr>
      <vt:lpstr> К окончанию урока мы будем знать:</vt:lpstr>
      <vt:lpstr>Основные понятия: http://LearningApps.org/watch?v=pj0p0best17 </vt:lpstr>
      <vt:lpstr>Презентация PowerPoint</vt:lpstr>
      <vt:lpstr>Практикум по контурной карте</vt:lpstr>
      <vt:lpstr>http://LearningApps.org/watch?v=pgdig3g7a17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ЛИ</cp:lastModifiedBy>
  <cp:revision>22</cp:revision>
  <dcterms:created xsi:type="dcterms:W3CDTF">2009-01-08T12:15:48Z</dcterms:created>
  <dcterms:modified xsi:type="dcterms:W3CDTF">2017-01-11T10:18:58Z</dcterms:modified>
</cp:coreProperties>
</file>