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1" r:id="rId2"/>
  </p:sldMasterIdLst>
  <p:sldIdLst>
    <p:sldId id="270" r:id="rId3"/>
    <p:sldId id="257" r:id="rId4"/>
    <p:sldId id="267" r:id="rId5"/>
    <p:sldId id="264" r:id="rId6"/>
    <p:sldId id="262" r:id="rId7"/>
    <p:sldId id="265" r:id="rId8"/>
    <p:sldId id="268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85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75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75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5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75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75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0825-985C-4A1B-8F31-60DB0D84580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file:///C:\Documents%20and%20Settings\&#1040;&#1076;&#1084;&#1080;&#1085;&#1080;&#1089;&#1090;&#1088;&#1072;&#1090;&#1086;&#1088;\&#1052;&#1086;&#1080;%20&#1076;&#1086;&#1082;&#1091;&#1084;&#1077;&#1085;&#1090;&#1099;\6%20&#1082;&#1083;&#1072;cc\&#1041;&#1048;&#1054;&#1057;&#1060;&#1045;&#1056;&#1040;\&#1060;&#1086;&#1090;&#1086;&#1089;&#1080;&#1085;&#1090;&#1077;&#1079;%20-%20&#1072;&#1085;&#1080;&#1084;&#1072;&#1094;&#1080;&#1103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ue7lBAryF4" TargetMode="External"/><Relationship Id="rId5" Type="http://schemas.openxmlformats.org/officeDocument/2006/relationships/image" Target="../media/image4.gif"/><Relationship Id="rId4" Type="http://schemas.openxmlformats.org/officeDocument/2006/relationships/hyperlink" Target="file:///C:\Documents%20and%20Settings\&#1040;&#1076;&#1084;&#1080;&#1085;&#1080;&#1089;&#1090;&#1088;&#1072;&#1090;&#1086;&#1088;\&#1052;&#1086;&#1080;%20&#1076;&#1086;&#1082;&#1091;&#1084;&#1077;&#1085;&#1090;&#1099;\6%20&#1082;&#1083;&#1072;cc\&#1041;&#1048;&#1054;&#1057;&#1060;&#1045;&#1056;&#1040;\&#1047;&#1072;&#1081;&#1095;&#1080;&#1082;-&#1074;&#1086;&#1083;&#1082;-&#1074;&#1079;&#1072;&#1080;&#1084;&#1086;&#1089;&#1074;&#1103;&#1079;&#1080;%20&#1074;%20&#1041;&#1080;&#1050;&#1077;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916832"/>
            <a:ext cx="8229600" cy="1736725"/>
          </a:xfrm>
        </p:spPr>
        <p:txBody>
          <a:bodyPr/>
          <a:lstStyle/>
          <a:p>
            <a:r>
              <a:rPr lang="ru-RU" dirty="0" smtClean="0"/>
              <a:t>Природные комплексы и их охрана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 окончания урока я буду знать: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Называть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определения терми­нов: </a:t>
            </a:r>
            <a:r>
              <a:rPr lang="ru-RU" u="sng" dirty="0">
                <a:solidFill>
                  <a:schemeClr val="accent4">
                    <a:lumMod val="10000"/>
                  </a:schemeClr>
                </a:solidFill>
              </a:rPr>
              <a:t>природный комплекс, ком­поненты природного комплек­са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;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объяснять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причины разно­образия </a:t>
            </a:r>
            <a:r>
              <a:rPr lang="ru-RU" u="sng" dirty="0">
                <a:solidFill>
                  <a:schemeClr val="accent4">
                    <a:lumMod val="10000"/>
                  </a:schemeClr>
                </a:solidFill>
              </a:rPr>
              <a:t>природных комплексов суши и Мирового океана и необ­ходимость их охраны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;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выполня­ть </a:t>
            </a:r>
            <a:r>
              <a:rPr lang="ru-RU" u="sng" dirty="0">
                <a:solidFill>
                  <a:schemeClr val="accent4">
                    <a:lumMod val="10000"/>
                  </a:schemeClr>
                </a:solidFill>
              </a:rPr>
              <a:t>практическую работу по опи­санию природного комплекса своей местности, </a:t>
            </a:r>
            <a:r>
              <a:rPr lang="ru-RU" u="sng" dirty="0" smtClean="0">
                <a:solidFill>
                  <a:schemeClr val="accent4">
                    <a:lumMod val="10000"/>
                  </a:schemeClr>
                </a:solidFill>
              </a:rPr>
              <a:t>делать выводы</a:t>
            </a:r>
            <a:endParaRPr lang="ru-RU" u="sng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Взаимосвязь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организмов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85720" y="785794"/>
            <a:ext cx="1571636" cy="157163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адержка 5"/>
          <p:cNvSpPr/>
          <p:nvPr/>
        </p:nvSpPr>
        <p:spPr>
          <a:xfrm rot="16200000">
            <a:off x="3485598" y="1053000"/>
            <a:ext cx="2178835" cy="91440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AG00630_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3398888" cy="2995630"/>
          </a:xfrm>
          <a:prstGeom prst="rect">
            <a:avLst/>
          </a:prstGeom>
        </p:spPr>
      </p:pic>
      <p:pic>
        <p:nvPicPr>
          <p:cNvPr id="9" name="Picture 4" descr="C:\DOCUME~1\9335~1\LOCALS~1\APPLIC~1\IM\Runtime\Image\AA3FDF~1\lamb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850" y="4929198"/>
            <a:ext cx="1009650" cy="895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688" y="1017614"/>
            <a:ext cx="6919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www.youtube.com/watch?v=fue7lBAryF4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0.06759 C -0.05209 0.06111 -0.06632 0.05301 -0.08073 0.04699 C -0.08646 0.03935 -0.09375 0.03426 -0.10157 0.03079 C -0.12066 0.03148 -0.15 0.02338 -0.16875 0.04005 C -0.19219 0.03681 -0.19914 0.03588 -0.2257 0.03773 C -0.24584 0.03588 -0.2632 0.03264 -0.28247 0.02616 C -0.28941 0.02685 -0.29636 0.02732 -0.3033 0.02847 C -0.31216 0.03009 -0.30521 0.03079 -0.31181 0.03773 C -0.31476 0.04097 -0.31893 0.0419 -0.32223 0.04468 C -0.35365 0.04259 -0.36077 0.05232 -0.36702 0.01922 C -0.37865 0.02014 -0.39254 0.01412 -0.40157 0.02384 C -0.40313 0.02547 -0.40365 0.02871 -0.40487 0.03079 C -0.40938 0.03797 -0.41407 0.0419 -0.42049 0.04468 C -0.42865 0.04097 -0.43525 0.03357 -0.44289 0.02847 C -0.44983 0.02384 -0.44688 0.02917 -0.4533 0.02153 C -0.45903 0.01482 -0.46511 0.0081 -0.47049 0.00093 C -0.47188 -0.00092 -0.4724 -0.00416 -0.47396 -0.00602 C -0.47535 -0.00741 -0.47743 -0.00717 -0.479 -0.00833 C -0.48091 -0.00949 -0.4823 -0.0118 -0.48421 -0.01296 C -0.4875 -0.01504 -0.49462 -0.01759 -0.49462 -0.01759 C -0.50035 -0.0169 -0.50608 -0.01666 -0.51181 -0.01528 C -0.51546 -0.01435 -0.52223 -0.01065 -0.52223 -0.01065 C -0.53629 0.0081 -0.55521 -0.00139 -0.5757 -0.00139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04800"/>
            <a:ext cx="8429684" cy="838200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комплекс (ПК)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285720" y="1357298"/>
            <a:ext cx="850112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smtClean="0"/>
              <a:t>«Комплекс»-в переводе с латинского означает «сочетание».</a:t>
            </a:r>
            <a:endParaRPr lang="ru-RU" sz="2400" dirty="0"/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327718" y="2204864"/>
            <a:ext cx="84885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smtClean="0"/>
              <a:t>ПК – это закономерное сочетание компонентов природы: горных пород, воздуха, вод, растений, животных и почв на определённой территории</a:t>
            </a:r>
            <a:endParaRPr lang="ru-RU" sz="2400" dirty="0"/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289525" y="3645024"/>
            <a:ext cx="849791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«Компонент»-в переводе с латинского означает «составная часть целого»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714884"/>
            <a:ext cx="842968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изменении одного компонента  природного </a:t>
            </a:r>
          </a:p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изменяется весь природный комплекс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nimBg="1"/>
      <p:bldP spid="564233" grpId="0" animBg="1"/>
      <p:bldP spid="564234" grpId="0" animBg="1"/>
      <p:bldP spid="56423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158162" cy="642918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природного комплекса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5277" name="Oval 29"/>
          <p:cNvSpPr>
            <a:spLocks noChangeArrowheads="1"/>
          </p:cNvSpPr>
          <p:nvPr/>
        </p:nvSpPr>
        <p:spPr bwMode="auto">
          <a:xfrm>
            <a:off x="5000628" y="571480"/>
            <a:ext cx="2162204" cy="210029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6072198" y="2786058"/>
            <a:ext cx="2162204" cy="210029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79" name="Oval 31"/>
          <p:cNvSpPr>
            <a:spLocks noChangeArrowheads="1"/>
          </p:cNvSpPr>
          <p:nvPr/>
        </p:nvSpPr>
        <p:spPr bwMode="auto">
          <a:xfrm>
            <a:off x="4714876" y="4757702"/>
            <a:ext cx="2162204" cy="210029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1" name="Oval 33"/>
          <p:cNvSpPr>
            <a:spLocks noChangeArrowheads="1"/>
          </p:cNvSpPr>
          <p:nvPr/>
        </p:nvSpPr>
        <p:spPr bwMode="auto">
          <a:xfrm>
            <a:off x="2071670" y="4757702"/>
            <a:ext cx="2162204" cy="210029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2" name="Oval 34"/>
          <p:cNvSpPr>
            <a:spLocks noChangeArrowheads="1"/>
          </p:cNvSpPr>
          <p:nvPr/>
        </p:nvSpPr>
        <p:spPr bwMode="auto">
          <a:xfrm>
            <a:off x="500034" y="2857496"/>
            <a:ext cx="2162204" cy="210029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1714480" y="642918"/>
            <a:ext cx="2162204" cy="210029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7286644" y="1928802"/>
            <a:ext cx="988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8215338" y="4357694"/>
            <a:ext cx="7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6975475" y="5715016"/>
            <a:ext cx="183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1524000" y="5410200"/>
            <a:ext cx="1082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5289" name="Text Box 41"/>
          <p:cNvSpPr txBox="1">
            <a:spLocks noChangeArrowheads="1"/>
          </p:cNvSpPr>
          <p:nvPr/>
        </p:nvSpPr>
        <p:spPr bwMode="auto">
          <a:xfrm>
            <a:off x="1142976" y="6215082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0" name="Text Box 42"/>
          <p:cNvSpPr txBox="1">
            <a:spLocks noChangeArrowheads="1"/>
          </p:cNvSpPr>
          <p:nvPr/>
        </p:nvSpPr>
        <p:spPr bwMode="auto">
          <a:xfrm>
            <a:off x="0" y="4857760"/>
            <a:ext cx="2225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</a:t>
            </a:r>
          </a:p>
          <a:p>
            <a:pPr algn="ctr"/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142845" y="1142984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горные</a:t>
            </a:r>
          </a:p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V="1">
            <a:off x="2143108" y="264318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8" name="Line 50"/>
          <p:cNvSpPr>
            <a:spLocks noChangeShapeType="1"/>
          </p:cNvSpPr>
          <p:nvPr/>
        </p:nvSpPr>
        <p:spPr bwMode="auto">
          <a:xfrm>
            <a:off x="2571735" y="4357695"/>
            <a:ext cx="357191" cy="4286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9" name="Line 51"/>
          <p:cNvSpPr>
            <a:spLocks noChangeShapeType="1"/>
          </p:cNvSpPr>
          <p:nvPr/>
        </p:nvSpPr>
        <p:spPr bwMode="auto">
          <a:xfrm>
            <a:off x="4071935" y="5214950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0" name="Line 52"/>
          <p:cNvSpPr>
            <a:spLocks noChangeShapeType="1"/>
          </p:cNvSpPr>
          <p:nvPr/>
        </p:nvSpPr>
        <p:spPr bwMode="auto">
          <a:xfrm flipV="1">
            <a:off x="5391135" y="3749905"/>
            <a:ext cx="617773" cy="11309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1" name="Line 53"/>
          <p:cNvSpPr>
            <a:spLocks noChangeShapeType="1"/>
          </p:cNvSpPr>
          <p:nvPr/>
        </p:nvSpPr>
        <p:spPr bwMode="auto">
          <a:xfrm flipH="1" flipV="1">
            <a:off x="6000758" y="2714620"/>
            <a:ext cx="285753" cy="50006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2" name="Line 54"/>
          <p:cNvSpPr>
            <a:spLocks noChangeShapeType="1"/>
          </p:cNvSpPr>
          <p:nvPr/>
        </p:nvSpPr>
        <p:spPr bwMode="auto">
          <a:xfrm>
            <a:off x="3857620" y="1428736"/>
            <a:ext cx="1235545" cy="622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3" name="Line 55"/>
          <p:cNvSpPr>
            <a:spLocks noChangeShapeType="1"/>
          </p:cNvSpPr>
          <p:nvPr/>
        </p:nvSpPr>
        <p:spPr bwMode="auto">
          <a:xfrm flipV="1">
            <a:off x="2643175" y="3643314"/>
            <a:ext cx="3357586" cy="14287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4" name="Line 56"/>
          <p:cNvSpPr>
            <a:spLocks noChangeShapeType="1"/>
          </p:cNvSpPr>
          <p:nvPr/>
        </p:nvSpPr>
        <p:spPr bwMode="auto">
          <a:xfrm flipV="1">
            <a:off x="2571737" y="2428866"/>
            <a:ext cx="2857520" cy="135732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5" name="Line 57"/>
          <p:cNvSpPr>
            <a:spLocks noChangeShapeType="1"/>
          </p:cNvSpPr>
          <p:nvPr/>
        </p:nvSpPr>
        <p:spPr bwMode="auto">
          <a:xfrm>
            <a:off x="2643174" y="3857629"/>
            <a:ext cx="2500330" cy="10715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6" name="Line 58"/>
          <p:cNvSpPr>
            <a:spLocks noChangeShapeType="1"/>
          </p:cNvSpPr>
          <p:nvPr/>
        </p:nvSpPr>
        <p:spPr bwMode="auto">
          <a:xfrm flipV="1">
            <a:off x="3571867" y="3714752"/>
            <a:ext cx="2500331" cy="1143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7" name="Line 59"/>
          <p:cNvSpPr>
            <a:spLocks noChangeShapeType="1"/>
          </p:cNvSpPr>
          <p:nvPr/>
        </p:nvSpPr>
        <p:spPr bwMode="auto">
          <a:xfrm flipV="1">
            <a:off x="3571867" y="2500306"/>
            <a:ext cx="1857389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0" name="Line 62"/>
          <p:cNvSpPr>
            <a:spLocks noChangeShapeType="1"/>
          </p:cNvSpPr>
          <p:nvPr/>
        </p:nvSpPr>
        <p:spPr bwMode="auto">
          <a:xfrm flipH="1" flipV="1">
            <a:off x="3500430" y="2500306"/>
            <a:ext cx="71438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1" name="Line 63"/>
          <p:cNvSpPr>
            <a:spLocks noChangeShapeType="1"/>
          </p:cNvSpPr>
          <p:nvPr/>
        </p:nvSpPr>
        <p:spPr bwMode="auto">
          <a:xfrm flipV="1">
            <a:off x="5286380" y="2571744"/>
            <a:ext cx="142876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2" name="Line 64"/>
          <p:cNvSpPr>
            <a:spLocks noChangeShapeType="1"/>
          </p:cNvSpPr>
          <p:nvPr/>
        </p:nvSpPr>
        <p:spPr bwMode="auto">
          <a:xfrm flipH="1" flipV="1">
            <a:off x="3571867" y="2428868"/>
            <a:ext cx="1714512" cy="25003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3" name="Line 65"/>
          <p:cNvSpPr>
            <a:spLocks noChangeShapeType="1"/>
          </p:cNvSpPr>
          <p:nvPr/>
        </p:nvSpPr>
        <p:spPr bwMode="auto">
          <a:xfrm flipH="1" flipV="1">
            <a:off x="3643304" y="2357428"/>
            <a:ext cx="2428893" cy="12858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7" grpId="0" animBg="1"/>
      <p:bldP spid="565278" grpId="0" animBg="1"/>
      <p:bldP spid="565279" grpId="0" animBg="1"/>
      <p:bldP spid="565281" grpId="0" animBg="1"/>
      <p:bldP spid="565282" grpId="0" animBg="1"/>
      <p:bldP spid="565283" grpId="0" animBg="1"/>
      <p:bldP spid="565284" grpId="0"/>
      <p:bldP spid="565285" grpId="0"/>
      <p:bldP spid="565286" grpId="0"/>
      <p:bldP spid="565289" grpId="0"/>
      <p:bldP spid="565290" grpId="0"/>
      <p:bldP spid="565291" grpId="0"/>
      <p:bldP spid="565297" grpId="0" animBg="1"/>
      <p:bldP spid="565298" grpId="0" animBg="1"/>
      <p:bldP spid="565299" grpId="0" animBg="1"/>
      <p:bldP spid="565300" grpId="0" animBg="1"/>
      <p:bldP spid="565301" grpId="0" animBg="1"/>
      <p:bldP spid="565302" grpId="0" animBg="1"/>
      <p:bldP spid="565303" grpId="0" animBg="1"/>
      <p:bldP spid="565304" grpId="0" animBg="1"/>
      <p:bldP spid="565305" grpId="0" animBg="1"/>
      <p:bldP spid="565306" grpId="0" animBg="1"/>
      <p:bldP spid="565307" grpId="0" animBg="1"/>
      <p:bldP spid="565310" grpId="0" animBg="1"/>
      <p:bldP spid="565311" grpId="0" animBg="1"/>
      <p:bldP spid="565312" grpId="0" animBg="1"/>
      <p:bldP spid="565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28600"/>
            <a:ext cx="850112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smtClean="0"/>
              <a:t>Крупные природные комплексы-материки и океаны</a:t>
            </a:r>
            <a:endParaRPr lang="ru-RU" sz="3600" dirty="0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 l="34525" t="39059" r="40475" b="29488"/>
          <a:stretch>
            <a:fillRect/>
          </a:stretch>
        </p:blipFill>
        <p:spPr bwMode="auto">
          <a:xfrm>
            <a:off x="2411760" y="1580592"/>
            <a:ext cx="2185261" cy="238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 l="30952" t="33589" r="36905" b="28120"/>
          <a:stretch>
            <a:fillRect/>
          </a:stretch>
        </p:blipFill>
        <p:spPr bwMode="auto">
          <a:xfrm>
            <a:off x="0" y="2907338"/>
            <a:ext cx="2411760" cy="250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2" name="Picture 6"/>
          <p:cNvPicPr>
            <a:picLocks noChangeAspect="1" noChangeArrowheads="1"/>
          </p:cNvPicPr>
          <p:nvPr/>
        </p:nvPicPr>
        <p:blipFill>
          <a:blip r:embed="rId4" cstate="print"/>
          <a:srcRect l="39908" t="31453" r="38991" b="32991"/>
          <a:stretch>
            <a:fillRect/>
          </a:stretch>
        </p:blipFill>
        <p:spPr bwMode="auto">
          <a:xfrm>
            <a:off x="4784724" y="1566328"/>
            <a:ext cx="2281677" cy="257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3" name="Picture 7"/>
          <p:cNvPicPr>
            <a:picLocks noChangeAspect="1" noChangeArrowheads="1"/>
          </p:cNvPicPr>
          <p:nvPr/>
        </p:nvPicPr>
        <p:blipFill>
          <a:blip r:embed="rId5" cstate="print"/>
          <a:srcRect l="44496" t="39059" r="38991" b="25385"/>
          <a:stretch>
            <a:fillRect/>
          </a:stretch>
        </p:blipFill>
        <p:spPr bwMode="auto">
          <a:xfrm>
            <a:off x="7164288" y="1556792"/>
            <a:ext cx="1800200" cy="259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4" name="Picture 8"/>
          <p:cNvPicPr>
            <a:picLocks noChangeAspect="1" noChangeArrowheads="1"/>
          </p:cNvPicPr>
          <p:nvPr/>
        </p:nvPicPr>
        <p:blipFill>
          <a:blip r:embed="rId6" cstate="print"/>
          <a:srcRect l="41742" t="44530" r="44496" b="37692"/>
          <a:stretch>
            <a:fillRect/>
          </a:stretch>
        </p:blipFill>
        <p:spPr bwMode="auto">
          <a:xfrm>
            <a:off x="5724128" y="4724400"/>
            <a:ext cx="1963738" cy="183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5" name="Picture 9"/>
          <p:cNvPicPr>
            <a:picLocks noChangeAspect="1" noChangeArrowheads="1"/>
          </p:cNvPicPr>
          <p:nvPr/>
        </p:nvPicPr>
        <p:blipFill>
          <a:blip r:embed="rId7" cstate="print"/>
          <a:srcRect l="41742" t="48633" r="40826" b="29488"/>
          <a:stretch>
            <a:fillRect/>
          </a:stretch>
        </p:blipFill>
        <p:spPr bwMode="auto">
          <a:xfrm>
            <a:off x="2627783" y="4568867"/>
            <a:ext cx="2156941" cy="181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Менее крупные ПК: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берёз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643866" cy="570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5643578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</a:rPr>
              <a:t>лес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Ква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691438" cy="581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572140"/>
            <a:ext cx="99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461157b1caca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785794"/>
            <a:ext cx="771530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557214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</a:rPr>
              <a:t>Озеро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швейцария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5" y="785794"/>
            <a:ext cx="7715303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5429264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mtClean="0">
                <a:solidFill>
                  <a:schemeClr val="bg1"/>
                </a:solidFill>
              </a:rPr>
              <a:t>Горы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29222379_Truk_Lagoon_micronez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785794"/>
            <a:ext cx="7786742" cy="588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557214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</a:rPr>
              <a:t>Остров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32048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 группа-стр. 62- влажные тропические леса</a:t>
            </a:r>
          </a:p>
          <a:p>
            <a:r>
              <a:rPr lang="ru-RU" dirty="0" smtClean="0"/>
              <a:t>2 группа-стр. 64- пустыни</a:t>
            </a:r>
          </a:p>
          <a:p>
            <a:r>
              <a:rPr lang="ru-RU" dirty="0" smtClean="0"/>
              <a:t>3 группа- стр. 65-верховое болото</a:t>
            </a:r>
          </a:p>
          <a:p>
            <a:r>
              <a:rPr lang="ru-RU" dirty="0"/>
              <a:t> </a:t>
            </a:r>
            <a:r>
              <a:rPr lang="ru-RU" dirty="0" smtClean="0"/>
              <a:t>4группа-стр.66-68 –охрана природных комплексов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3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959126" cy="256933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Описание природного комплекса своей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196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3">
      <a:dk1>
        <a:srgbClr val="996633"/>
      </a:dk1>
      <a:lt1>
        <a:srgbClr val="FFFFFF"/>
      </a:lt1>
      <a:dk2>
        <a:srgbClr val="65C1FF"/>
      </a:dk2>
      <a:lt2>
        <a:srgbClr val="FFFFFF"/>
      </a:lt2>
      <a:accent1>
        <a:srgbClr val="FFCC00"/>
      </a:accent1>
      <a:accent2>
        <a:srgbClr val="00FFFF"/>
      </a:accent2>
      <a:accent3>
        <a:srgbClr val="B7D0B4"/>
      </a:accent3>
      <a:accent4>
        <a:srgbClr val="DADADA"/>
      </a:accent4>
      <a:accent5>
        <a:srgbClr val="FFE2AA"/>
      </a:accent5>
      <a:accent6>
        <a:srgbClr val="00E7E7"/>
      </a:accent6>
      <a:hlink>
        <a:srgbClr val="0099FF"/>
      </a:hlink>
      <a:folHlink>
        <a:srgbClr val="FF33CC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0">
        <a:dk1>
          <a:srgbClr val="996633"/>
        </a:dk1>
        <a:lt1>
          <a:srgbClr val="FFFFFF"/>
        </a:lt1>
        <a:dk2>
          <a:srgbClr val="CBB845"/>
        </a:dk2>
        <a:lt2>
          <a:srgbClr val="FFFFFF"/>
        </a:lt2>
        <a:accent1>
          <a:srgbClr val="FFCC00"/>
        </a:accent1>
        <a:accent2>
          <a:srgbClr val="00CC99"/>
        </a:accent2>
        <a:accent3>
          <a:srgbClr val="E2D8B0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1">
        <a:dk1>
          <a:srgbClr val="996633"/>
        </a:dk1>
        <a:lt1>
          <a:srgbClr val="FFFFFF"/>
        </a:lt1>
        <a:dk2>
          <a:srgbClr val="63A658"/>
        </a:dk2>
        <a:lt2>
          <a:srgbClr val="FFFFFF"/>
        </a:lt2>
        <a:accent1>
          <a:srgbClr val="FFCC00"/>
        </a:accent1>
        <a:accent2>
          <a:srgbClr val="00FFFF"/>
        </a:accent2>
        <a:accent3>
          <a:srgbClr val="B7D0B4"/>
        </a:accent3>
        <a:accent4>
          <a:srgbClr val="DADADA"/>
        </a:accent4>
        <a:accent5>
          <a:srgbClr val="FFE2AA"/>
        </a:accent5>
        <a:accent6>
          <a:srgbClr val="00E7E7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610</TotalTime>
  <Words>178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</vt:lpstr>
      <vt:lpstr>Тема3</vt:lpstr>
      <vt:lpstr>Природные комплексы и их охрана</vt:lpstr>
      <vt:lpstr>До окончания урока я буду знать:</vt:lpstr>
      <vt:lpstr>Взаимосвязь организмов</vt:lpstr>
      <vt:lpstr>Природный комплекс (ПК)</vt:lpstr>
      <vt:lpstr>Схема природного комплекса</vt:lpstr>
      <vt:lpstr>Крупные природные комплексы-материки и океаны</vt:lpstr>
      <vt:lpstr>Менее крупные ПК:</vt:lpstr>
      <vt:lpstr>Презентация PowerPoint</vt:lpstr>
      <vt:lpstr>Практическая работа №2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комплексы Земли.</dc:title>
  <dc:creator>Нина Валентиновна</dc:creator>
  <cp:lastModifiedBy>ЛИ</cp:lastModifiedBy>
  <cp:revision>14</cp:revision>
  <dcterms:created xsi:type="dcterms:W3CDTF">2009-04-19T15:20:13Z</dcterms:created>
  <dcterms:modified xsi:type="dcterms:W3CDTF">2016-11-24T10:54:48Z</dcterms:modified>
</cp:coreProperties>
</file>