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62" r:id="rId2"/>
    <p:sldId id="256" r:id="rId3"/>
    <p:sldId id="260" r:id="rId4"/>
    <p:sldId id="261" r:id="rId5"/>
    <p:sldId id="263" r:id="rId6"/>
    <p:sldId id="266" r:id="rId7"/>
    <p:sldId id="267" r:id="rId8"/>
    <p:sldId id="264" r:id="rId9"/>
    <p:sldId id="265" r:id="rId10"/>
    <p:sldId id="268" r:id="rId11"/>
    <p:sldId id="269" r:id="rId12"/>
    <p:sldId id="270" r:id="rId13"/>
    <p:sldId id="27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apps.org/watch?v=pskvjdi2t1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602" y="2942492"/>
            <a:ext cx="8771275" cy="1617785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Документальный фильм «</a:t>
            </a:r>
            <a:r>
              <a:rPr lang="en-US" sz="1800" dirty="0" smtClean="0"/>
              <a:t>HUMAN</a:t>
            </a:r>
            <a:r>
              <a:rPr lang="ru-RU" sz="1800" dirty="0" smtClean="0"/>
              <a:t>» («Человек»). </a:t>
            </a:r>
            <a:br>
              <a:rPr lang="ru-RU" sz="1800" dirty="0" smtClean="0"/>
            </a:br>
            <a:r>
              <a:rPr lang="ru-RU" sz="1800" dirty="0" smtClean="0"/>
              <a:t>Режиссер</a:t>
            </a:r>
            <a:r>
              <a:rPr lang="ru-RU" sz="1800" dirty="0"/>
              <a:t>: </a:t>
            </a:r>
            <a:r>
              <a:rPr lang="ru-RU" sz="1800" dirty="0" err="1"/>
              <a:t>Янн</a:t>
            </a:r>
            <a:r>
              <a:rPr lang="ru-RU" sz="1800" dirty="0"/>
              <a:t> </a:t>
            </a:r>
            <a:r>
              <a:rPr lang="ru-RU" sz="1800" dirty="0" err="1"/>
              <a:t>Артюс</a:t>
            </a:r>
            <a:r>
              <a:rPr lang="ru-RU" sz="1800" dirty="0"/>
              <a:t>-Бертран.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Собраны </a:t>
            </a:r>
            <a:r>
              <a:rPr lang="ru-RU" sz="1800" dirty="0"/>
              <a:t>рассказы 2 тысяч </a:t>
            </a:r>
            <a:r>
              <a:rPr lang="ru-RU" sz="1800" b="1" dirty="0"/>
              <a:t>людей</a:t>
            </a:r>
            <a:r>
              <a:rPr lang="ru-RU" sz="1800" dirty="0"/>
              <a:t> из 60 стран </a:t>
            </a:r>
            <a:r>
              <a:rPr lang="ru-RU" sz="1800" dirty="0" smtClean="0"/>
              <a:t>мира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b="1" dirty="0">
                <a:solidFill>
                  <a:srgbClr val="FF0000"/>
                </a:solidFill>
              </a:rPr>
              <a:t>«Что делает нас людьми</a:t>
            </a:r>
            <a:r>
              <a:rPr lang="ru-RU" sz="1800" b="1" dirty="0" smtClean="0">
                <a:solidFill>
                  <a:srgbClr val="FF0000"/>
                </a:solidFill>
              </a:rPr>
              <a:t>?»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44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79" y="543729"/>
            <a:ext cx="8646459" cy="1127498"/>
          </a:xfrm>
        </p:spPr>
        <p:txBody>
          <a:bodyPr>
            <a:noAutofit/>
          </a:bodyPr>
          <a:lstStyle/>
          <a:p>
            <a:r>
              <a:rPr lang="ru-RU" sz="2400" u="sng" dirty="0" smtClean="0"/>
              <a:t>Структура населения</a:t>
            </a:r>
            <a:r>
              <a:rPr lang="ru-RU" sz="2400" dirty="0" smtClean="0"/>
              <a:t>- это деление на селение на группы по половому, возрастному и другим показателям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172" y="1779871"/>
            <a:ext cx="8384413" cy="238182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Половой состав населения </a:t>
            </a:r>
            <a:r>
              <a:rPr lang="ru-RU" sz="2800" dirty="0" smtClean="0">
                <a:solidFill>
                  <a:srgbClr val="FF0000"/>
                </a:solidFill>
              </a:rPr>
              <a:t>(мужчины, женщины)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Возрастной состав населения </a:t>
            </a:r>
            <a:r>
              <a:rPr lang="ru-RU" sz="2800" dirty="0" smtClean="0">
                <a:solidFill>
                  <a:srgbClr val="FF0000"/>
                </a:solidFill>
              </a:rPr>
              <a:t>(дети и подростки 0-14 лет, трудоспособное население 15-64 года, старший возраст от 65 лет )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boombob.ru/img/picture/Oct/14/9ba1ee3fe4b354a8b3589aa37d797f9e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2" y="3505200"/>
            <a:ext cx="4853795" cy="32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91200" y="3743441"/>
            <a:ext cx="3176954" cy="1449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/>
              <a:t>Средняя продолжительность жизни: м-79 лет, ж-85 лет (Япония)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18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Трудовые ресурсы- </a:t>
            </a:r>
            <a:r>
              <a:rPr lang="ru-RU" sz="2400" dirty="0" smtClean="0"/>
              <a:t>часть населения страны , которая обладает необходимым физическим развитием, умственными способностями знаниями, необходимыми для трудовой деятельности.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48" y="1557132"/>
            <a:ext cx="8646458" cy="468195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60 % трудового населения от общей численности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microbik.ru/dostc/%D0%91%D0%B5%D0%B7%D0%B3%D0%B0%D0%BB%D0%BE%D0%B2%D0%B0+%D0%A2%D0%B0%D1%82%D1%8C%D1%8F%D0%BD%D0%B0+%D0%90%D0%BB%D0%B5%D0%BA%D1%81%D0%B0%D0%BD%D0%B4%D1%80%D0%BE%D0%B2%D0%BD%D0%B0%2C+%D1%83%D1%87%D0%B8%D1%82%D0%B5%D0%BB%D1%8C+%D0%B3%D0%B5%D0%BE%D0%B3%D1%80%D0%B0%D1%84%D0%B8%D0%B8+%D0%B8+%D0%B1%D0%B8%D0%BE%D0%BB%D0%BE%D0%B3%D0%B8%D0%B8+%D0%BC%D1%83%D0%BD%D0%B8%D1%86%D0%B8%D0%BF%D0%B0%D0%BB%D1%8C%D0%BD%D0%BE%D0%B3%D0%BE+%D0%BE%D0%B1%D1%89%D0%B5%D0%BE%D0%B1%D1%80%D0%B0%D0%B7%D0%BE%D0%B2%D0%B0%D1%82%D0%B5%D0%BB%D1%8C%D0%BD%D0%BE%D0%B3%D0%BE+%D1%83%D1%87%D1%80%D0%B5%D0%B6%D0%B4%D0%B5%D0%BD%D0%B8%D1%8F+%C2%AB%D0%9E%D1%81%D0%BD%D0%BE%D0%B2%D0%BD%D0%B0%D1%8F+%D0%BE%D0%B1%D1%89%D0%B5%D0%BE%D0%B1%D1%80%D0%B0%D0%B7%D0%BE%D0%B2%D0%B0%D1%82%D0%B5%D0%BB%D1%8C%D0%BD%D0%B0%D1%8F+%D1%88%D0%BA%D0%BE%D0%BB%D0%B0+%E2%84%9615%C2%BBc/157913_html_m4627ed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42" y="2031023"/>
            <a:ext cx="6544635" cy="46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5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0" y="238929"/>
            <a:ext cx="8646459" cy="1127498"/>
          </a:xfrm>
        </p:spPr>
        <p:txBody>
          <a:bodyPr/>
          <a:lstStyle/>
          <a:p>
            <a:r>
              <a:rPr lang="ru-RU" dirty="0" smtClean="0"/>
              <a:t>Сколько человек живет на планете?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LearningApps.org/watch?v=pskvjdi2t16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9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 окончанию урока я знаю:</a:t>
            </a:r>
            <a:endParaRPr lang="ru-RU" dirty="0"/>
          </a:p>
        </p:txBody>
      </p:sp>
      <p:grpSp>
        <p:nvGrpSpPr>
          <p:cNvPr id="29" name="Group 171"/>
          <p:cNvGrpSpPr>
            <a:grpSpLocks/>
          </p:cNvGrpSpPr>
          <p:nvPr/>
        </p:nvGrpSpPr>
        <p:grpSpPr bwMode="auto">
          <a:xfrm>
            <a:off x="1932296" y="4279923"/>
            <a:ext cx="5334000" cy="528637"/>
            <a:chOff x="1200" y="2739"/>
            <a:chExt cx="3360" cy="333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4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>
              <a:off x="1229" y="298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1229" y="27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gray">
            <a:xfrm>
              <a:off x="1776" y="2785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Трудовые ресурсы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4" name="Group 105"/>
            <p:cNvGrpSpPr>
              <a:grpSpLocks/>
            </p:cNvGrpSpPr>
            <p:nvPr/>
          </p:nvGrpSpPr>
          <p:grpSpPr bwMode="auto">
            <a:xfrm>
              <a:off x="1440" y="2739"/>
              <a:ext cx="336" cy="333"/>
              <a:chOff x="1289" y="582"/>
              <a:chExt cx="668" cy="668"/>
            </a:xfrm>
          </p:grpSpPr>
          <p:sp>
            <p:nvSpPr>
              <p:cNvPr id="36" name="Oval 10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7" name="Oval 10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10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10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11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111"/>
            <p:cNvSpPr txBox="1">
              <a:spLocks noChangeArrowheads="1"/>
            </p:cNvSpPr>
            <p:nvPr/>
          </p:nvSpPr>
          <p:spPr bwMode="gray">
            <a:xfrm>
              <a:off x="1488" y="274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53" name="Group 173"/>
          <p:cNvGrpSpPr>
            <a:grpSpLocks/>
          </p:cNvGrpSpPr>
          <p:nvPr/>
        </p:nvGrpSpPr>
        <p:grpSpPr bwMode="auto">
          <a:xfrm>
            <a:off x="1932296" y="2789260"/>
            <a:ext cx="5334000" cy="528638"/>
            <a:chOff x="1200" y="1800"/>
            <a:chExt cx="3360" cy="333"/>
          </a:xfrm>
        </p:grpSpPr>
        <p:grpSp>
          <p:nvGrpSpPr>
            <p:cNvPr id="54" name="Group 129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7" name="Oval 13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8" name="Oval 13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6" name="AutoShape 137"/>
            <p:cNvSpPr>
              <a:spLocks noChangeArrowheads="1"/>
            </p:cNvSpPr>
            <p:nvPr/>
          </p:nvSpPr>
          <p:spPr bwMode="gray">
            <a:xfrm>
              <a:off x="1200" y="18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139"/>
            <p:cNvSpPr>
              <a:spLocks noChangeArrowheads="1"/>
            </p:cNvSpPr>
            <p:nvPr/>
          </p:nvSpPr>
          <p:spPr bwMode="gray">
            <a:xfrm>
              <a:off x="1229" y="181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Text Box 140"/>
            <p:cNvSpPr txBox="1">
              <a:spLocks noChangeArrowheads="1"/>
            </p:cNvSpPr>
            <p:nvPr/>
          </p:nvSpPr>
          <p:spPr bwMode="gray">
            <a:xfrm>
              <a:off x="1776" y="1846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Расы и расовые признаки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60" name="Group 141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2" name="Oval 1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3" name="Oval 1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1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1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14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1" name="Text Box 147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72" name="Group 168"/>
          <p:cNvGrpSpPr>
            <a:grpSpLocks/>
          </p:cNvGrpSpPr>
          <p:nvPr/>
        </p:nvGrpSpPr>
        <p:grpSpPr bwMode="auto">
          <a:xfrm>
            <a:off x="1932296" y="1979636"/>
            <a:ext cx="5362576" cy="708026"/>
            <a:chOff x="1200" y="1290"/>
            <a:chExt cx="3378" cy="446"/>
          </a:xfrm>
        </p:grpSpPr>
        <p:sp>
          <p:nvSpPr>
            <p:cNvPr id="73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AutoShape 114"/>
            <p:cNvSpPr>
              <a:spLocks noChangeArrowheads="1"/>
            </p:cNvSpPr>
            <p:nvPr/>
          </p:nvSpPr>
          <p:spPr bwMode="gray">
            <a:xfrm>
              <a:off x="1229" y="158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AutoShape 115"/>
            <p:cNvSpPr>
              <a:spLocks noChangeArrowheads="1"/>
            </p:cNvSpPr>
            <p:nvPr/>
          </p:nvSpPr>
          <p:spPr bwMode="gray">
            <a:xfrm>
              <a:off x="1229" y="135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Text Box 116"/>
            <p:cNvSpPr txBox="1">
              <a:spLocks noChangeArrowheads="1"/>
            </p:cNvSpPr>
            <p:nvPr/>
          </p:nvSpPr>
          <p:spPr bwMode="gray">
            <a:xfrm>
              <a:off x="1785" y="1290"/>
              <a:ext cx="279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Численность населения, причины изменения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7" name="Group 152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6" name="Oval 15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" name="Oval 15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15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15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15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8" name="Text Box 158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grpSp>
          <p:nvGrpSpPr>
            <p:cNvPr id="79" name="Group 159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1" name="Oval 16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" name="Oval 16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3" name="Oval 16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4" name="Oval 16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5" name="Oval 16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0" name="Text Box 165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91" name="Group 174"/>
          <p:cNvGrpSpPr>
            <a:grpSpLocks/>
          </p:cNvGrpSpPr>
          <p:nvPr/>
        </p:nvGrpSpPr>
        <p:grpSpPr bwMode="auto">
          <a:xfrm>
            <a:off x="1869595" y="3460774"/>
            <a:ext cx="5449888" cy="708026"/>
            <a:chOff x="1209" y="2223"/>
            <a:chExt cx="3433" cy="446"/>
          </a:xfrm>
        </p:grpSpPr>
        <p:sp>
          <p:nvSpPr>
            <p:cNvPr id="92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Text Box 97"/>
            <p:cNvSpPr txBox="1">
              <a:spLocks noChangeArrowheads="1"/>
            </p:cNvSpPr>
            <p:nvPr/>
          </p:nvSpPr>
          <p:spPr bwMode="gray">
            <a:xfrm>
              <a:off x="1810" y="2223"/>
              <a:ext cx="283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Структура населения: половой, возрастной составы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96" name="Group 98"/>
            <p:cNvGrpSpPr>
              <a:grpSpLocks/>
            </p:cNvGrpSpPr>
            <p:nvPr/>
          </p:nvGrpSpPr>
          <p:grpSpPr bwMode="auto">
            <a:xfrm>
              <a:off x="1449" y="2280"/>
              <a:ext cx="336" cy="333"/>
              <a:chOff x="1289" y="582"/>
              <a:chExt cx="668" cy="668"/>
            </a:xfrm>
          </p:grpSpPr>
          <p:sp>
            <p:nvSpPr>
              <p:cNvPr id="98" name="Oval 9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9" name="Oval 10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10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10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" name="Oval 10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7" name="Text Box 104"/>
            <p:cNvSpPr txBox="1">
              <a:spLocks noChangeArrowheads="1"/>
            </p:cNvSpPr>
            <p:nvPr/>
          </p:nvSpPr>
          <p:spPr bwMode="gray">
            <a:xfrm>
              <a:off x="1497" y="228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7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156" y="1211945"/>
            <a:ext cx="8646459" cy="1367132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 </a:t>
            </a:r>
            <a:r>
              <a:rPr lang="ru-RU" dirty="0" smtClean="0">
                <a:latin typeface="Century Gothic"/>
              </a:rPr>
              <a:t>§13, </a:t>
            </a:r>
            <a:br>
              <a:rPr lang="ru-RU" dirty="0" smtClean="0">
                <a:latin typeface="Century Gothic"/>
              </a:rPr>
            </a:br>
            <a:r>
              <a:rPr lang="ru-RU" dirty="0" smtClean="0">
                <a:latin typeface="Century Gothic"/>
              </a:rPr>
              <a:t>вопросы стр. 78-80, задание 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1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1617" y="2254430"/>
            <a:ext cx="4967785" cy="1876607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Численность населения и ее динамика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 окончанию урока мы должны знать:</a:t>
            </a:r>
            <a:endParaRPr lang="ru-RU" dirty="0"/>
          </a:p>
        </p:txBody>
      </p:sp>
      <p:grpSp>
        <p:nvGrpSpPr>
          <p:cNvPr id="29" name="Group 171"/>
          <p:cNvGrpSpPr>
            <a:grpSpLocks/>
          </p:cNvGrpSpPr>
          <p:nvPr/>
        </p:nvGrpSpPr>
        <p:grpSpPr bwMode="auto">
          <a:xfrm>
            <a:off x="1932296" y="4279923"/>
            <a:ext cx="5334000" cy="528637"/>
            <a:chOff x="1200" y="2739"/>
            <a:chExt cx="3360" cy="333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4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gray">
            <a:xfrm>
              <a:off x="1229" y="298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ADE2F5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1229" y="27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0D4F2">
                    <a:gamma/>
                    <a:tint val="33333"/>
                    <a:invGamma/>
                  </a:srgbClr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gray">
            <a:xfrm>
              <a:off x="1776" y="2785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Трудовые ресурсы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4" name="Group 105"/>
            <p:cNvGrpSpPr>
              <a:grpSpLocks/>
            </p:cNvGrpSpPr>
            <p:nvPr/>
          </p:nvGrpSpPr>
          <p:grpSpPr bwMode="auto">
            <a:xfrm>
              <a:off x="1440" y="2739"/>
              <a:ext cx="336" cy="333"/>
              <a:chOff x="1289" y="582"/>
              <a:chExt cx="668" cy="668"/>
            </a:xfrm>
          </p:grpSpPr>
          <p:sp>
            <p:nvSpPr>
              <p:cNvPr id="36" name="Oval 106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7" name="Oval 107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8" name="Oval 108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9" name="Oval 109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110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5" name="Text Box 111"/>
            <p:cNvSpPr txBox="1">
              <a:spLocks noChangeArrowheads="1"/>
            </p:cNvSpPr>
            <p:nvPr/>
          </p:nvSpPr>
          <p:spPr bwMode="gray">
            <a:xfrm>
              <a:off x="1488" y="274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53" name="Group 173"/>
          <p:cNvGrpSpPr>
            <a:grpSpLocks/>
          </p:cNvGrpSpPr>
          <p:nvPr/>
        </p:nvGrpSpPr>
        <p:grpSpPr bwMode="auto">
          <a:xfrm>
            <a:off x="1932296" y="2789260"/>
            <a:ext cx="5334000" cy="528638"/>
            <a:chOff x="1200" y="1800"/>
            <a:chExt cx="3360" cy="333"/>
          </a:xfrm>
        </p:grpSpPr>
        <p:grpSp>
          <p:nvGrpSpPr>
            <p:cNvPr id="54" name="Group 129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7" name="Oval 13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8" name="Oval 13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9" name="Oval 13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" name="Oval 13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1" name="Oval 13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5" name="Text Box 135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6" name="AutoShape 137"/>
            <p:cNvSpPr>
              <a:spLocks noChangeArrowheads="1"/>
            </p:cNvSpPr>
            <p:nvPr/>
          </p:nvSpPr>
          <p:spPr bwMode="gray">
            <a:xfrm>
              <a:off x="1200" y="18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138"/>
            <p:cNvSpPr>
              <a:spLocks noChangeArrowheads="1"/>
            </p:cNvSpPr>
            <p:nvPr/>
          </p:nvSpPr>
          <p:spPr bwMode="gray">
            <a:xfrm>
              <a:off x="1229" y="20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0AB8C"/>
                </a:gs>
                <a:gs pos="100000">
                  <a:srgbClr val="F0AB8C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AutoShape 139"/>
            <p:cNvSpPr>
              <a:spLocks noChangeArrowheads="1"/>
            </p:cNvSpPr>
            <p:nvPr/>
          </p:nvSpPr>
          <p:spPr bwMode="gray">
            <a:xfrm>
              <a:off x="1229" y="181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17943">
                    <a:gamma/>
                    <a:tint val="33333"/>
                    <a:invGamma/>
                  </a:srgbClr>
                </a:gs>
                <a:gs pos="100000">
                  <a:srgbClr val="F179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Text Box 140"/>
            <p:cNvSpPr txBox="1">
              <a:spLocks noChangeArrowheads="1"/>
            </p:cNvSpPr>
            <p:nvPr/>
          </p:nvSpPr>
          <p:spPr bwMode="gray">
            <a:xfrm>
              <a:off x="1776" y="1846"/>
              <a:ext cx="20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Расы и расовые признаки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60" name="Group 141"/>
            <p:cNvGrpSpPr>
              <a:grpSpLocks/>
            </p:cNvGrpSpPr>
            <p:nvPr/>
          </p:nvGrpSpPr>
          <p:grpSpPr bwMode="auto">
            <a:xfrm>
              <a:off x="1440" y="1800"/>
              <a:ext cx="336" cy="333"/>
              <a:chOff x="1289" y="582"/>
              <a:chExt cx="668" cy="668"/>
            </a:xfrm>
          </p:grpSpPr>
          <p:sp>
            <p:nvSpPr>
              <p:cNvPr id="62" name="Oval 1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3" name="Oval 1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" name="Oval 1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" name="Oval 1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6" name="Oval 14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1" name="Text Box 147"/>
            <p:cNvSpPr txBox="1">
              <a:spLocks noChangeArrowheads="1"/>
            </p:cNvSpPr>
            <p:nvPr/>
          </p:nvSpPr>
          <p:spPr bwMode="gray">
            <a:xfrm>
              <a:off x="1488" y="180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72" name="Group 168"/>
          <p:cNvGrpSpPr>
            <a:grpSpLocks/>
          </p:cNvGrpSpPr>
          <p:nvPr/>
        </p:nvGrpSpPr>
        <p:grpSpPr bwMode="auto">
          <a:xfrm>
            <a:off x="1932296" y="1979636"/>
            <a:ext cx="5362576" cy="708026"/>
            <a:chOff x="1200" y="1290"/>
            <a:chExt cx="3378" cy="446"/>
          </a:xfrm>
        </p:grpSpPr>
        <p:sp>
          <p:nvSpPr>
            <p:cNvPr id="73" name="AutoShape 113"/>
            <p:cNvSpPr>
              <a:spLocks noChangeArrowheads="1"/>
            </p:cNvSpPr>
            <p:nvPr/>
          </p:nvSpPr>
          <p:spPr bwMode="gray">
            <a:xfrm>
              <a:off x="1200" y="1352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4" name="AutoShape 114"/>
            <p:cNvSpPr>
              <a:spLocks noChangeArrowheads="1"/>
            </p:cNvSpPr>
            <p:nvPr/>
          </p:nvSpPr>
          <p:spPr bwMode="gray">
            <a:xfrm>
              <a:off x="1229" y="158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8F6B4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" name="AutoShape 115"/>
            <p:cNvSpPr>
              <a:spLocks noChangeArrowheads="1"/>
            </p:cNvSpPr>
            <p:nvPr/>
          </p:nvSpPr>
          <p:spPr bwMode="gray">
            <a:xfrm>
              <a:off x="1229" y="1359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DED85">
                    <a:gamma/>
                    <a:tint val="27451"/>
                    <a:invGamma/>
                  </a:srgbClr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Text Box 116"/>
            <p:cNvSpPr txBox="1">
              <a:spLocks noChangeArrowheads="1"/>
            </p:cNvSpPr>
            <p:nvPr/>
          </p:nvSpPr>
          <p:spPr bwMode="gray">
            <a:xfrm>
              <a:off x="1785" y="1290"/>
              <a:ext cx="279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Численность населения, причины изменения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7" name="Group 152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6" name="Oval 15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7" name="Oval 15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8" name="Oval 15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9" name="Oval 15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90" name="Oval 15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8" name="Text Box 158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  <p:grpSp>
          <p:nvGrpSpPr>
            <p:cNvPr id="79" name="Group 159"/>
            <p:cNvGrpSpPr>
              <a:grpSpLocks/>
            </p:cNvGrpSpPr>
            <p:nvPr/>
          </p:nvGrpSpPr>
          <p:grpSpPr bwMode="auto">
            <a:xfrm>
              <a:off x="1440" y="1344"/>
              <a:ext cx="336" cy="333"/>
              <a:chOff x="1289" y="582"/>
              <a:chExt cx="668" cy="668"/>
            </a:xfrm>
          </p:grpSpPr>
          <p:sp>
            <p:nvSpPr>
              <p:cNvPr id="81" name="Oval 16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2" name="Oval 16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3" name="Oval 16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4" name="Oval 16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85" name="Oval 16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0" name="Text Box 165"/>
            <p:cNvSpPr txBox="1">
              <a:spLocks noChangeArrowheads="1"/>
            </p:cNvSpPr>
            <p:nvPr/>
          </p:nvSpPr>
          <p:spPr bwMode="gray">
            <a:xfrm>
              <a:off x="1488" y="135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91" name="Group 174"/>
          <p:cNvGrpSpPr>
            <a:grpSpLocks/>
          </p:cNvGrpSpPr>
          <p:nvPr/>
        </p:nvGrpSpPr>
        <p:grpSpPr bwMode="auto">
          <a:xfrm>
            <a:off x="1869595" y="3460774"/>
            <a:ext cx="5449888" cy="708026"/>
            <a:chOff x="1209" y="2223"/>
            <a:chExt cx="3433" cy="446"/>
          </a:xfrm>
        </p:grpSpPr>
        <p:sp>
          <p:nvSpPr>
            <p:cNvPr id="92" name="AutoShape 94"/>
            <p:cNvSpPr>
              <a:spLocks noChangeArrowheads="1"/>
            </p:cNvSpPr>
            <p:nvPr/>
          </p:nvSpPr>
          <p:spPr bwMode="gray">
            <a:xfrm>
              <a:off x="1209" y="22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" name="AutoShape 95"/>
            <p:cNvSpPr>
              <a:spLocks noChangeArrowheads="1"/>
            </p:cNvSpPr>
            <p:nvPr/>
          </p:nvSpPr>
          <p:spPr bwMode="gray">
            <a:xfrm>
              <a:off x="1238" y="25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9FE9AA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AutoShape 96"/>
            <p:cNvSpPr>
              <a:spLocks noChangeArrowheads="1"/>
            </p:cNvSpPr>
            <p:nvPr/>
          </p:nvSpPr>
          <p:spPr bwMode="gray">
            <a:xfrm>
              <a:off x="1238" y="22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4DC976">
                    <a:gamma/>
                    <a:tint val="33333"/>
                    <a:invGamma/>
                  </a:srgbClr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Text Box 97"/>
            <p:cNvSpPr txBox="1">
              <a:spLocks noChangeArrowheads="1"/>
            </p:cNvSpPr>
            <p:nvPr/>
          </p:nvSpPr>
          <p:spPr bwMode="gray">
            <a:xfrm>
              <a:off x="1810" y="2223"/>
              <a:ext cx="283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Структура населения: половой, возрастной составы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96" name="Group 98"/>
            <p:cNvGrpSpPr>
              <a:grpSpLocks/>
            </p:cNvGrpSpPr>
            <p:nvPr/>
          </p:nvGrpSpPr>
          <p:grpSpPr bwMode="auto">
            <a:xfrm>
              <a:off x="1449" y="2280"/>
              <a:ext cx="336" cy="333"/>
              <a:chOff x="1289" y="582"/>
              <a:chExt cx="668" cy="668"/>
            </a:xfrm>
          </p:grpSpPr>
          <p:sp>
            <p:nvSpPr>
              <p:cNvPr id="98" name="Oval 9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99" name="Oval 10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0" name="Oval 10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1" name="Oval 10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2" name="Oval 10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97" name="Text Box 104"/>
            <p:cNvSpPr txBox="1">
              <a:spLocks noChangeArrowheads="1"/>
            </p:cNvSpPr>
            <p:nvPr/>
          </p:nvSpPr>
          <p:spPr bwMode="gray">
            <a:xfrm>
              <a:off x="1497" y="228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Численность населения и ее динамика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279" y="890955"/>
            <a:ext cx="8646458" cy="51371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48"/>
                </a:solidFill>
              </a:rPr>
              <a:t>7 миллиардов человек</a:t>
            </a:r>
            <a:endParaRPr lang="ru-RU" sz="3200" dirty="0">
              <a:solidFill>
                <a:srgbClr val="FF0048"/>
              </a:solidFill>
            </a:endParaRPr>
          </a:p>
        </p:txBody>
      </p:sp>
      <p:pic>
        <p:nvPicPr>
          <p:cNvPr id="1026" name="Picture 2" descr="http://basicmodel.ru/images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38" y="1383322"/>
            <a:ext cx="7373816" cy="55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0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780" y="614363"/>
            <a:ext cx="3868340" cy="8239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Причины медленного роста населения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954" y="1582616"/>
            <a:ext cx="4216828" cy="42437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65027" y="602640"/>
            <a:ext cx="3887391" cy="8239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Причины резкого роста населения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82258" y="1578951"/>
            <a:ext cx="4292111" cy="42356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3909649" y="2215658"/>
            <a:ext cx="949567" cy="6893172"/>
          </a:xfrm>
          <a:prstGeom prst="leftBrace">
            <a:avLst>
              <a:gd name="adj1" fmla="val 8333"/>
              <a:gd name="adj2" fmla="val 51757"/>
            </a:avLst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62552" y="6323057"/>
            <a:ext cx="4665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динамика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emoscope.ru/weekly/2010/0419/img/b_graf0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t="10063" r="1956" b="9117"/>
          <a:stretch/>
        </p:blipFill>
        <p:spPr bwMode="auto">
          <a:xfrm>
            <a:off x="1008183" y="883185"/>
            <a:ext cx="7151079" cy="5681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75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Расы человечества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21639" y="1017871"/>
            <a:ext cx="8646458" cy="76403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Большие группы людей со схожими расовыми признаками (</a:t>
            </a:r>
            <a:r>
              <a:rPr lang="ru-RU" sz="2400" i="1" dirty="0" smtClean="0">
                <a:solidFill>
                  <a:schemeClr val="bg1"/>
                </a:solidFill>
              </a:rPr>
              <a:t>цвет кожи, волос, глаз, форма лица</a:t>
            </a:r>
            <a:r>
              <a:rPr lang="ru-RU" sz="2400" dirty="0" smtClean="0">
                <a:solidFill>
                  <a:schemeClr val="bg1"/>
                </a:solidFill>
              </a:rPr>
              <a:t>) называются </a:t>
            </a:r>
            <a:r>
              <a:rPr lang="ru-RU" sz="2400" dirty="0" smtClean="0">
                <a:solidFill>
                  <a:srgbClr val="FF0000"/>
                </a:solidFill>
              </a:rPr>
              <a:t>человеческими расами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6183" y="4868869"/>
            <a:ext cx="2708031" cy="3820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/>
              <a:t>Европеоидная раса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720861" y="5007650"/>
            <a:ext cx="2708031" cy="3820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/>
              <a:t>Монголоидная раса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92616" y="5818438"/>
            <a:ext cx="2708031" cy="3820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/>
              <a:t>Негроидная раса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600198" y="5721214"/>
            <a:ext cx="2708031" cy="3820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2000" dirty="0" smtClean="0"/>
              <a:t>Австралоидная раса</a:t>
            </a:r>
          </a:p>
        </p:txBody>
      </p:sp>
      <p:pic>
        <p:nvPicPr>
          <p:cNvPr id="3076" name="Picture 4" descr="http://www.ruskolan.com/phenotype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1" y="2236705"/>
            <a:ext cx="8589842" cy="220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9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53" y="297545"/>
            <a:ext cx="8646459" cy="819446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2050" name="Picture 2" descr="http://bigslide.ru/images/1/385/96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3" y="504090"/>
            <a:ext cx="8264767" cy="61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41029" y="6264517"/>
            <a:ext cx="533402" cy="4381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5" y="1441939"/>
            <a:ext cx="8745415" cy="51581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investments.academic.ru/pictures/investments/img994001_16_Naselenie_Latinskoy_Ame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5" y="1592869"/>
            <a:ext cx="8718795" cy="44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220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Документальный фильм «HUMAN» («Человек»).  Режиссер: Янн Артюс-Бертран.  Собраны рассказы 2 тысяч людей из 60 стран мира  «Что делает нас людьми?» </vt:lpstr>
      <vt:lpstr>Численность населения и ее динамика</vt:lpstr>
      <vt:lpstr>К окончанию урока мы должны знать:</vt:lpstr>
      <vt:lpstr>Численность населения и ее динамика</vt:lpstr>
      <vt:lpstr>Презентация PowerPoint</vt:lpstr>
      <vt:lpstr>Презентация PowerPoint</vt:lpstr>
      <vt:lpstr>Расы человечества</vt:lpstr>
      <vt:lpstr>Презентация PowerPoint</vt:lpstr>
      <vt:lpstr>Презентация PowerPoint</vt:lpstr>
      <vt:lpstr>Структура населения- это деление на селение на группы по половому, возрастному и другим показателям</vt:lpstr>
      <vt:lpstr>Трудовые ресурсы- часть населения страны , которая обладает необходимым физическим развитием, умственными способностями знаниями, необходимыми для трудовой деятельности.</vt:lpstr>
      <vt:lpstr>Сколько человек живет на планете?</vt:lpstr>
      <vt:lpstr>К окончанию урока я знаю:</vt:lpstr>
      <vt:lpstr>Домашнее задание §13,  вопросы стр. 78-80, задание на сайте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ЛИ</cp:lastModifiedBy>
  <cp:revision>93</cp:revision>
  <dcterms:created xsi:type="dcterms:W3CDTF">2014-11-21T11:00:06Z</dcterms:created>
  <dcterms:modified xsi:type="dcterms:W3CDTF">2016-12-14T10:13:44Z</dcterms:modified>
</cp:coreProperties>
</file>