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2"/>
  </p:handoutMasterIdLst>
  <p:sldIdLst>
    <p:sldId id="256" r:id="rId2"/>
    <p:sldId id="265" r:id="rId3"/>
    <p:sldId id="259" r:id="rId4"/>
    <p:sldId id="260" r:id="rId5"/>
    <p:sldId id="261" r:id="rId6"/>
    <p:sldId id="262" r:id="rId7"/>
    <p:sldId id="263" r:id="rId8"/>
    <p:sldId id="264" r:id="rId9"/>
    <p:sldId id="266" r:id="rId10"/>
    <p:sldId id="267"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FAFA"/>
    <a:srgbClr val="FF004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81" d="100"/>
          <a:sy n="81" d="100"/>
        </p:scale>
        <p:origin x="-1080" y="-72"/>
      </p:cViewPr>
      <p:guideLst>
        <p:guide orient="horz" pos="2160"/>
        <p:guide pos="2880"/>
      </p:guideLst>
    </p:cSldViewPr>
  </p:slideViewPr>
  <p:notesTextViewPr>
    <p:cViewPr>
      <p:scale>
        <a:sx n="1" d="1"/>
        <a:sy n="1" d="1"/>
      </p:scale>
      <p:origin x="0" y="0"/>
    </p:cViewPr>
  </p:notesTextViewPr>
  <p:notesViewPr>
    <p:cSldViewPr snapToGrid="0">
      <p:cViewPr varScale="1">
        <p:scale>
          <a:sx n="54" d="100"/>
          <a:sy n="54" d="100"/>
        </p:scale>
        <p:origin x="282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588D0DF-48D5-4684-8096-31748A7D21F7}" type="datetimeFigureOut">
              <a:rPr lang="ru-RU" smtClean="0"/>
              <a:t>18.11.2017</a:t>
            </a:fld>
            <a:endParaRPr lang="ru-RU"/>
          </a:p>
        </p:txBody>
      </p:sp>
      <p:sp>
        <p:nvSpPr>
          <p:cNvPr id="4" name="Нижний колонтитул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432C423-004B-4D5F-AD3F-0D2C021461D8}" type="slidenum">
              <a:rPr lang="ru-RU" smtClean="0"/>
              <a:t>‹#›</a:t>
            </a:fld>
            <a:endParaRPr lang="ru-RU"/>
          </a:p>
        </p:txBody>
      </p:sp>
    </p:spTree>
    <p:extLst>
      <p:ext uri="{BB962C8B-B14F-4D97-AF65-F5344CB8AC3E}">
        <p14:creationId xmlns:p14="http://schemas.microsoft.com/office/powerpoint/2010/main" val="306112055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43000" y="1122363"/>
            <a:ext cx="6858000" cy="2387600"/>
          </a:xfrm>
        </p:spPr>
        <p:txBody>
          <a:bodyPr anchor="b"/>
          <a:lstStyle>
            <a:lvl1pPr algn="ctr">
              <a:defRPr sz="4500"/>
            </a:lvl1pPr>
          </a:lstStyle>
          <a:p>
            <a:r>
              <a:rPr lang="ru-RU" smtClean="0"/>
              <a:t>Образец заголовка</a:t>
            </a:r>
            <a:endParaRPr lang="ru-RU"/>
          </a:p>
        </p:txBody>
      </p:sp>
      <p:sp>
        <p:nvSpPr>
          <p:cNvPr id="3" name="Подзаголовок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820BB889-9D34-4BBB-8EBF-7B432ADE08F0}" type="datetimeFigureOut">
              <a:rPr lang="ru-RU" smtClean="0"/>
              <a:t>18.11.2017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C173F88-3387-453B-9303-AC0210B95CB8}" type="slidenum">
              <a:rPr lang="ru-RU" smtClean="0"/>
              <a:t>‹#›</a:t>
            </a:fld>
            <a:endParaRPr lang="ru-RU"/>
          </a:p>
        </p:txBody>
      </p:sp>
    </p:spTree>
    <p:extLst>
      <p:ext uri="{BB962C8B-B14F-4D97-AF65-F5344CB8AC3E}">
        <p14:creationId xmlns:p14="http://schemas.microsoft.com/office/powerpoint/2010/main" val="26087401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20BB889-9D34-4BBB-8EBF-7B432ADE08F0}" type="datetimeFigureOut">
              <a:rPr lang="ru-RU" smtClean="0"/>
              <a:t>18.11.2017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C173F88-3387-453B-9303-AC0210B95CB8}" type="slidenum">
              <a:rPr lang="ru-RU" smtClean="0"/>
              <a:t>‹#›</a:t>
            </a:fld>
            <a:endParaRPr lang="ru-RU"/>
          </a:p>
        </p:txBody>
      </p:sp>
    </p:spTree>
    <p:extLst>
      <p:ext uri="{BB962C8B-B14F-4D97-AF65-F5344CB8AC3E}">
        <p14:creationId xmlns:p14="http://schemas.microsoft.com/office/powerpoint/2010/main" val="358004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907757" y="365125"/>
            <a:ext cx="1478756"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71488" y="365125"/>
            <a:ext cx="4321969"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20BB889-9D34-4BBB-8EBF-7B432ADE08F0}" type="datetimeFigureOut">
              <a:rPr lang="ru-RU" smtClean="0"/>
              <a:t>18.11.2017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C173F88-3387-453B-9303-AC0210B95CB8}" type="slidenum">
              <a:rPr lang="ru-RU" smtClean="0"/>
              <a:t>‹#›</a:t>
            </a:fld>
            <a:endParaRPr lang="ru-RU"/>
          </a:p>
        </p:txBody>
      </p:sp>
    </p:spTree>
    <p:extLst>
      <p:ext uri="{BB962C8B-B14F-4D97-AF65-F5344CB8AC3E}">
        <p14:creationId xmlns:p14="http://schemas.microsoft.com/office/powerpoint/2010/main" val="1227074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20BB889-9D34-4BBB-8EBF-7B432ADE08F0}" type="datetimeFigureOut">
              <a:rPr lang="ru-RU" smtClean="0"/>
              <a:t>18.11.2017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C173F88-3387-453B-9303-AC0210B95CB8}" type="slidenum">
              <a:rPr lang="ru-RU" smtClean="0"/>
              <a:t>‹#›</a:t>
            </a:fld>
            <a:endParaRPr lang="ru-RU"/>
          </a:p>
        </p:txBody>
      </p:sp>
    </p:spTree>
    <p:extLst>
      <p:ext uri="{BB962C8B-B14F-4D97-AF65-F5344CB8AC3E}">
        <p14:creationId xmlns:p14="http://schemas.microsoft.com/office/powerpoint/2010/main" val="384426554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3888" y="1709739"/>
            <a:ext cx="7886700" cy="2852737"/>
          </a:xfrm>
        </p:spPr>
        <p:txBody>
          <a:bodyPr anchor="b"/>
          <a:lstStyle>
            <a:lvl1pPr>
              <a:defRPr sz="4500"/>
            </a:lvl1pPr>
          </a:lstStyle>
          <a:p>
            <a:r>
              <a:rPr lang="ru-RU" smtClean="0"/>
              <a:t>Образец заголовка</a:t>
            </a:r>
            <a:endParaRPr lang="ru-RU"/>
          </a:p>
        </p:txBody>
      </p:sp>
      <p:sp>
        <p:nvSpPr>
          <p:cNvPr id="3" name="Текст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20BB889-9D34-4BBB-8EBF-7B432ADE08F0}" type="datetimeFigureOut">
              <a:rPr lang="ru-RU" smtClean="0"/>
              <a:t>18.11.2017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C173F88-3387-453B-9303-AC0210B95CB8}" type="slidenum">
              <a:rPr lang="ru-RU" smtClean="0"/>
              <a:t>‹#›</a:t>
            </a:fld>
            <a:endParaRPr lang="ru-RU"/>
          </a:p>
        </p:txBody>
      </p:sp>
    </p:spTree>
    <p:extLst>
      <p:ext uri="{BB962C8B-B14F-4D97-AF65-F5344CB8AC3E}">
        <p14:creationId xmlns:p14="http://schemas.microsoft.com/office/powerpoint/2010/main" val="2159550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71487" y="1825625"/>
            <a:ext cx="2900363"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3486150" y="1825625"/>
            <a:ext cx="2900363"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820BB889-9D34-4BBB-8EBF-7B432ADE08F0}" type="datetimeFigureOut">
              <a:rPr lang="ru-RU" smtClean="0"/>
              <a:t>18.11.2017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C173F88-3387-453B-9303-AC0210B95CB8}" type="slidenum">
              <a:rPr lang="ru-RU" smtClean="0"/>
              <a:t>‹#›</a:t>
            </a:fld>
            <a:endParaRPr lang="ru-RU"/>
          </a:p>
        </p:txBody>
      </p:sp>
    </p:spTree>
    <p:extLst>
      <p:ext uri="{BB962C8B-B14F-4D97-AF65-F5344CB8AC3E}">
        <p14:creationId xmlns:p14="http://schemas.microsoft.com/office/powerpoint/2010/main" val="2349083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365126"/>
            <a:ext cx="78867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4" name="Объект 3"/>
          <p:cNvSpPr>
            <a:spLocks noGrp="1"/>
          </p:cNvSpPr>
          <p:nvPr>
            <p:ph sz="half" idx="2"/>
          </p:nvPr>
        </p:nvSpPr>
        <p:spPr>
          <a:xfrm>
            <a:off x="629842" y="2505075"/>
            <a:ext cx="3868340"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6" name="Объект 5"/>
          <p:cNvSpPr>
            <a:spLocks noGrp="1"/>
          </p:cNvSpPr>
          <p:nvPr>
            <p:ph sz="quarter" idx="4"/>
          </p:nvPr>
        </p:nvSpPr>
        <p:spPr>
          <a:xfrm>
            <a:off x="4629150" y="2505075"/>
            <a:ext cx="3887391"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820BB889-9D34-4BBB-8EBF-7B432ADE08F0}" type="datetimeFigureOut">
              <a:rPr lang="ru-RU" smtClean="0"/>
              <a:t>18.11.2017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C173F88-3387-453B-9303-AC0210B95CB8}" type="slidenum">
              <a:rPr lang="ru-RU" smtClean="0"/>
              <a:t>‹#›</a:t>
            </a:fld>
            <a:endParaRPr lang="ru-RU"/>
          </a:p>
        </p:txBody>
      </p:sp>
    </p:spTree>
    <p:extLst>
      <p:ext uri="{BB962C8B-B14F-4D97-AF65-F5344CB8AC3E}">
        <p14:creationId xmlns:p14="http://schemas.microsoft.com/office/powerpoint/2010/main" val="2286000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820BB889-9D34-4BBB-8EBF-7B432ADE08F0}" type="datetimeFigureOut">
              <a:rPr lang="ru-RU" smtClean="0"/>
              <a:t>18.11.2017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C173F88-3387-453B-9303-AC0210B95CB8}" type="slidenum">
              <a:rPr lang="ru-RU" smtClean="0"/>
              <a:t>‹#›</a:t>
            </a:fld>
            <a:endParaRPr lang="ru-RU"/>
          </a:p>
        </p:txBody>
      </p:sp>
    </p:spTree>
    <p:extLst>
      <p:ext uri="{BB962C8B-B14F-4D97-AF65-F5344CB8AC3E}">
        <p14:creationId xmlns:p14="http://schemas.microsoft.com/office/powerpoint/2010/main" val="1304350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20BB889-9D34-4BBB-8EBF-7B432ADE08F0}" type="datetimeFigureOut">
              <a:rPr lang="ru-RU" smtClean="0"/>
              <a:t>18.11.2017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C173F88-3387-453B-9303-AC0210B95CB8}" type="slidenum">
              <a:rPr lang="ru-RU" smtClean="0"/>
              <a:t>‹#›</a:t>
            </a:fld>
            <a:endParaRPr lang="ru-RU"/>
          </a:p>
        </p:txBody>
      </p:sp>
    </p:spTree>
    <p:extLst>
      <p:ext uri="{BB962C8B-B14F-4D97-AF65-F5344CB8AC3E}">
        <p14:creationId xmlns:p14="http://schemas.microsoft.com/office/powerpoint/2010/main" val="2374920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457200"/>
            <a:ext cx="2949178" cy="1600200"/>
          </a:xfrm>
        </p:spPr>
        <p:txBody>
          <a:bodyPr anchor="b"/>
          <a:lstStyle>
            <a:lvl1pPr>
              <a:defRPr sz="2400"/>
            </a:lvl1pPr>
          </a:lstStyle>
          <a:p>
            <a:r>
              <a:rPr lang="ru-RU" smtClean="0"/>
              <a:t>Образец заголовка</a:t>
            </a:r>
            <a:endParaRPr lang="ru-RU"/>
          </a:p>
        </p:txBody>
      </p:sp>
      <p:sp>
        <p:nvSpPr>
          <p:cNvPr id="3" name="Объект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Дата 4"/>
          <p:cNvSpPr>
            <a:spLocks noGrp="1"/>
          </p:cNvSpPr>
          <p:nvPr>
            <p:ph type="dt" sz="half" idx="10"/>
          </p:nvPr>
        </p:nvSpPr>
        <p:spPr/>
        <p:txBody>
          <a:bodyPr/>
          <a:lstStyle/>
          <a:p>
            <a:fld id="{820BB889-9D34-4BBB-8EBF-7B432ADE08F0}" type="datetimeFigureOut">
              <a:rPr lang="ru-RU" smtClean="0"/>
              <a:t>18.11.2017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C173F88-3387-453B-9303-AC0210B95CB8}" type="slidenum">
              <a:rPr lang="ru-RU" smtClean="0"/>
              <a:t>‹#›</a:t>
            </a:fld>
            <a:endParaRPr lang="ru-RU"/>
          </a:p>
        </p:txBody>
      </p:sp>
    </p:spTree>
    <p:extLst>
      <p:ext uri="{BB962C8B-B14F-4D97-AF65-F5344CB8AC3E}">
        <p14:creationId xmlns:p14="http://schemas.microsoft.com/office/powerpoint/2010/main" val="2691012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457200"/>
            <a:ext cx="2949178" cy="1600200"/>
          </a:xfrm>
        </p:spPr>
        <p:txBody>
          <a:bodyPr anchor="b"/>
          <a:lstStyle>
            <a:lvl1pPr>
              <a:defRPr sz="2400"/>
            </a:lvl1pPr>
          </a:lstStyle>
          <a:p>
            <a:r>
              <a:rPr lang="ru-RU" smtClean="0"/>
              <a:t>Образец заголовка</a:t>
            </a:r>
            <a:endParaRPr lang="ru-RU"/>
          </a:p>
        </p:txBody>
      </p:sp>
      <p:sp>
        <p:nvSpPr>
          <p:cNvPr id="3" name="Рисунок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ru-RU"/>
          </a:p>
        </p:txBody>
      </p:sp>
      <p:sp>
        <p:nvSpPr>
          <p:cNvPr id="4" name="Текст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Дата 4"/>
          <p:cNvSpPr>
            <a:spLocks noGrp="1"/>
          </p:cNvSpPr>
          <p:nvPr>
            <p:ph type="dt" sz="half" idx="10"/>
          </p:nvPr>
        </p:nvSpPr>
        <p:spPr/>
        <p:txBody>
          <a:bodyPr/>
          <a:lstStyle/>
          <a:p>
            <a:fld id="{820BB889-9D34-4BBB-8EBF-7B432ADE08F0}" type="datetimeFigureOut">
              <a:rPr lang="ru-RU" smtClean="0"/>
              <a:t>18.11.2017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C173F88-3387-453B-9303-AC0210B95CB8}" type="slidenum">
              <a:rPr lang="ru-RU" smtClean="0"/>
              <a:t>‹#›</a:t>
            </a:fld>
            <a:endParaRPr lang="ru-RU"/>
          </a:p>
        </p:txBody>
      </p:sp>
    </p:spTree>
    <p:extLst>
      <p:ext uri="{BB962C8B-B14F-4D97-AF65-F5344CB8AC3E}">
        <p14:creationId xmlns:p14="http://schemas.microsoft.com/office/powerpoint/2010/main" val="934140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AFAFA"/>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dirty="0" smtClean="0"/>
              <a:t>Образец заголовка</a:t>
            </a:r>
            <a:endParaRPr lang="ru-RU" dirty="0"/>
          </a:p>
        </p:txBody>
      </p:sp>
      <p:sp>
        <p:nvSpPr>
          <p:cNvPr id="3" name="Текст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20BB889-9D34-4BBB-8EBF-7B432ADE08F0}" type="datetimeFigureOut">
              <a:rPr lang="ru-RU" smtClean="0"/>
              <a:t>18.11.2017</a:t>
            </a:fld>
            <a:endParaRPr lang="ru-RU"/>
          </a:p>
        </p:txBody>
      </p:sp>
      <p:sp>
        <p:nvSpPr>
          <p:cNvPr id="5" name="Нижний колонтитул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C173F88-3387-453B-9303-AC0210B95CB8}" type="slidenum">
              <a:rPr lang="ru-RU" smtClean="0"/>
              <a:t>‹#›</a:t>
            </a:fld>
            <a:endParaRPr lang="ru-RU"/>
          </a:p>
        </p:txBody>
      </p:sp>
      <p:pic>
        <p:nvPicPr>
          <p:cNvPr id="11" name="Рисунок 10"/>
          <p:cNvPicPr>
            <a:picLocks noChangeAspect="1"/>
          </p:cNvPicPr>
          <p:nvPr userDrawn="1"/>
        </p:nvPicPr>
        <p:blipFill rotWithShape="1">
          <a:blip r:embed="rId13">
            <a:extLst>
              <a:ext uri="{28A0092B-C50C-407E-A947-70E740481C1C}">
                <a14:useLocalDpi xmlns:a14="http://schemas.microsoft.com/office/drawing/2010/main" val="0"/>
              </a:ext>
            </a:extLst>
          </a:blip>
          <a:srcRect b="20000"/>
          <a:stretch/>
        </p:blipFill>
        <p:spPr>
          <a:xfrm>
            <a:off x="0" y="1371597"/>
            <a:ext cx="9144000" cy="5486403"/>
          </a:xfrm>
          <a:prstGeom prst="rect">
            <a:avLst/>
          </a:prstGeom>
        </p:spPr>
      </p:pic>
      <p:pic>
        <p:nvPicPr>
          <p:cNvPr id="12" name="Рисунок 11"/>
          <p:cNvPicPr>
            <a:picLocks noChangeAspect="1"/>
          </p:cNvPicPr>
          <p:nvPr userDrawn="1"/>
        </p:nvPicPr>
        <p:blipFill rotWithShape="1">
          <a:blip r:embed="rId13">
            <a:extLst>
              <a:ext uri="{28A0092B-C50C-407E-A947-70E740481C1C}">
                <a14:useLocalDpi xmlns:a14="http://schemas.microsoft.com/office/drawing/2010/main" val="0"/>
              </a:ext>
            </a:extLst>
          </a:blip>
          <a:srcRect b="89020"/>
          <a:stretch/>
        </p:blipFill>
        <p:spPr>
          <a:xfrm>
            <a:off x="0" y="0"/>
            <a:ext cx="9144000" cy="1371597"/>
          </a:xfrm>
          <a:prstGeom prst="rect">
            <a:avLst/>
          </a:prstGeom>
        </p:spPr>
      </p:pic>
    </p:spTree>
    <p:extLst>
      <p:ext uri="{BB962C8B-B14F-4D97-AF65-F5344CB8AC3E}">
        <p14:creationId xmlns:p14="http://schemas.microsoft.com/office/powerpoint/2010/main" val="29971805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ru-RU"/>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psihdocs.ru/referat-po-teme--yazik-jestov-ili-reche-bez-slov--student-2-ku.html"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psihdocs.ru/psihozi-voznikayushie-pri-sochetanii-shizofrenii-i-rasstrojstv.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psihdocs.ru/kniga-adresovana.html" TargetMode="External"/><Relationship Id="rId2" Type="http://schemas.openxmlformats.org/officeDocument/2006/relationships/hyperlink" Target="http://psihdocs.ru/biblejskaya-shkola-slovo-istini-dushepopechenie-chuvstva-i-dej.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Прямоугольник 23"/>
          <p:cNvSpPr/>
          <p:nvPr/>
        </p:nvSpPr>
        <p:spPr>
          <a:xfrm>
            <a:off x="0" y="0"/>
            <a:ext cx="9144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a:gradFill flip="none" rotWithShape="1">
            <a:gsLst>
              <a:gs pos="0">
                <a:schemeClr val="bg1"/>
              </a:gs>
              <a:gs pos="50000">
                <a:schemeClr val="bg1"/>
              </a:gs>
              <a:gs pos="100000">
                <a:schemeClr val="bg1">
                  <a:lumMod val="85000"/>
                </a:schemeClr>
              </a:gs>
            </a:gsLst>
            <a:path path="circle">
              <a:fillToRect l="50000" t="50000" r="50000" b="50000"/>
            </a:path>
            <a:tileRect/>
          </a:gradFill>
        </p:spPr>
      </p:pic>
      <p:sp>
        <p:nvSpPr>
          <p:cNvPr id="29" name="Заголовок 1"/>
          <p:cNvSpPr txBox="1">
            <a:spLocks/>
          </p:cNvSpPr>
          <p:nvPr/>
        </p:nvSpPr>
        <p:spPr>
          <a:xfrm>
            <a:off x="2238301" y="1808390"/>
            <a:ext cx="4667398" cy="1876607"/>
          </a:xfrm>
          <a:prstGeom prst="rect">
            <a:avLst/>
          </a:prstGeom>
        </p:spPr>
        <p:txBody>
          <a:bodyPr vert="horz" lIns="91440" tIns="45720" rIns="91440" bIns="45720" rtlCol="0" anchor="b">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ru-RU" sz="4000" b="1" dirty="0" smtClean="0"/>
              <a:t>Проблема </a:t>
            </a:r>
            <a:r>
              <a:rPr lang="ru-RU" sz="4000" b="1" dirty="0"/>
              <a:t>мотивации учащихся в ходе </a:t>
            </a:r>
            <a:r>
              <a:rPr lang="ru-RU" sz="4000" b="1" dirty="0" smtClean="0"/>
              <a:t>урока</a:t>
            </a:r>
            <a:endParaRPr lang="ru-RU" sz="4000" b="1" spc="50" dirty="0">
              <a:ln w="11430"/>
              <a:solidFill>
                <a:srgbClr val="002060"/>
              </a:solidFill>
              <a:effectLst>
                <a:outerShdw blurRad="76200" dist="50800" dir="5400000" algn="tl" rotWithShape="0">
                  <a:srgbClr val="000000">
                    <a:alpha val="65000"/>
                  </a:srgbClr>
                </a:outerShdw>
              </a:effectLst>
              <a:latin typeface="+mn-lt"/>
            </a:endParaRPr>
          </a:p>
        </p:txBody>
      </p:sp>
    </p:spTree>
    <p:extLst>
      <p:ext uri="{BB962C8B-B14F-4D97-AF65-F5344CB8AC3E}">
        <p14:creationId xmlns:p14="http://schemas.microsoft.com/office/powerpoint/2010/main" val="16938328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86154" y="344049"/>
            <a:ext cx="8030306" cy="2308324"/>
          </a:xfrm>
          <a:prstGeom prst="rect">
            <a:avLst/>
          </a:prstGeom>
        </p:spPr>
        <p:txBody>
          <a:bodyPr wrap="square">
            <a:spAutoFit/>
          </a:bodyPr>
          <a:lstStyle/>
          <a:p>
            <a:r>
              <a:rPr lang="ru-RU" dirty="0"/>
              <a:t>"</a:t>
            </a:r>
            <a:r>
              <a:rPr lang="ru-RU" b="1" dirty="0"/>
              <a:t>Благодарю…".</a:t>
            </a:r>
            <a:endParaRPr lang="ru-RU" dirty="0"/>
          </a:p>
          <a:p>
            <a:r>
              <a:rPr lang="ru-RU" dirty="0"/>
              <a:t>В конце урока учитель предлагает каждому ученику выбрать только одного из ребят, кому хочется сказать спасибо за сотрудничество и пояснить, в чем именно это сотрудничество проявилось. Учителя из числа выбираемых следует исключить. Благодарственное слово педагога является завершающим. При этом он выбирает тех, кому досталось наименьшее количество комплиментов, стараясь найти убедительные слова признательности и этому участнику событий. </a:t>
            </a:r>
            <a:endParaRPr lang="ru-RU" dirty="0"/>
          </a:p>
        </p:txBody>
      </p:sp>
      <p:sp>
        <p:nvSpPr>
          <p:cNvPr id="3" name="Прямоугольник 2"/>
          <p:cNvSpPr/>
          <p:nvPr/>
        </p:nvSpPr>
        <p:spPr>
          <a:xfrm>
            <a:off x="586154" y="2872660"/>
            <a:ext cx="8182707" cy="2031325"/>
          </a:xfrm>
          <a:prstGeom prst="rect">
            <a:avLst/>
          </a:prstGeom>
        </p:spPr>
        <p:txBody>
          <a:bodyPr wrap="square">
            <a:spAutoFit/>
          </a:bodyPr>
          <a:lstStyle/>
          <a:p>
            <a:r>
              <a:rPr lang="ru-RU" dirty="0"/>
              <a:t>"</a:t>
            </a:r>
            <a:r>
              <a:rPr lang="ru-RU" b="1" dirty="0"/>
              <a:t>Бортовой журнал"</a:t>
            </a:r>
            <a:r>
              <a:rPr lang="ru-RU" dirty="0"/>
              <a:t> - форма фиксации информации </a:t>
            </a:r>
            <a:r>
              <a:rPr lang="ru-RU" dirty="0">
                <a:hlinkClick r:id="rId2"/>
              </a:rPr>
              <a:t>с помощью ключевых слов</a:t>
            </a:r>
            <a:r>
              <a:rPr lang="ru-RU" dirty="0"/>
              <a:t>, графических моделей, кратких предложений и умозаключений, вопросов. В качестве задаваемых преподавателем частей "бортового журнала", которые будут заполняться учащимися, могут быть: ключевые понятия темы, связи, которые может установить </a:t>
            </a:r>
            <a:r>
              <a:rPr lang="ru-RU" dirty="0" smtClean="0"/>
              <a:t>учащийся, </a:t>
            </a:r>
            <a:r>
              <a:rPr lang="ru-RU" dirty="0"/>
              <a:t>важные вопросы. </a:t>
            </a:r>
            <a:br>
              <a:rPr lang="ru-RU" dirty="0"/>
            </a:br>
            <a:r>
              <a:rPr lang="ru-RU" dirty="0"/>
              <a:t/>
            </a:r>
            <a:br>
              <a:rPr lang="ru-RU" dirty="0"/>
            </a:br>
            <a:endParaRPr lang="ru-RU" dirty="0"/>
          </a:p>
        </p:txBody>
      </p:sp>
      <p:sp>
        <p:nvSpPr>
          <p:cNvPr id="4" name="Прямоугольник 3"/>
          <p:cNvSpPr/>
          <p:nvPr/>
        </p:nvSpPr>
        <p:spPr>
          <a:xfrm>
            <a:off x="803028" y="4791053"/>
            <a:ext cx="7186247" cy="646331"/>
          </a:xfrm>
          <a:prstGeom prst="rect">
            <a:avLst/>
          </a:prstGeom>
        </p:spPr>
        <p:txBody>
          <a:bodyPr wrap="square">
            <a:spAutoFit/>
          </a:bodyPr>
          <a:lstStyle/>
          <a:p>
            <a:r>
              <a:rPr lang="ru-RU" b="1" dirty="0"/>
              <a:t>«Пожелание».</a:t>
            </a:r>
            <a:endParaRPr lang="ru-RU" dirty="0"/>
          </a:p>
          <a:p>
            <a:r>
              <a:rPr lang="ru-RU" dirty="0"/>
              <a:t>Давайте возьмемся за руки и пожелаем друг другу:</a:t>
            </a:r>
          </a:p>
        </p:txBody>
      </p:sp>
    </p:spTree>
    <p:extLst>
      <p:ext uri="{BB962C8B-B14F-4D97-AF65-F5344CB8AC3E}">
        <p14:creationId xmlns:p14="http://schemas.microsoft.com/office/powerpoint/2010/main" val="2059225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318846" y="609600"/>
            <a:ext cx="6858000" cy="5338764"/>
          </a:xfrm>
        </p:spPr>
        <p:txBody>
          <a:bodyPr>
            <a:noAutofit/>
          </a:bodyPr>
          <a:lstStyle/>
          <a:p>
            <a:r>
              <a:rPr lang="ru-RU" sz="2400" dirty="0"/>
              <a:t>По результатам социологических опросов выявлены причины мотивации, которые заставляют учащихся лучше учиться:</a:t>
            </a:r>
            <a:br>
              <a:rPr lang="ru-RU" sz="2400" dirty="0"/>
            </a:br>
            <a:r>
              <a:rPr lang="ru-RU" sz="2400" dirty="0"/>
              <a:t>1) хорошая отметка на уроке</a:t>
            </a:r>
            <a:br>
              <a:rPr lang="ru-RU" sz="2400" dirty="0"/>
            </a:br>
            <a:r>
              <a:rPr lang="ru-RU" sz="2400" dirty="0"/>
              <a:t>2) хорошо стараются подготовиться к зачёту или контрольной работе</a:t>
            </a:r>
            <a:br>
              <a:rPr lang="ru-RU" sz="2400" dirty="0"/>
            </a:br>
            <a:r>
              <a:rPr lang="ru-RU" sz="2400" dirty="0"/>
              <a:t>3) изучение материала учебника</a:t>
            </a:r>
            <a:br>
              <a:rPr lang="ru-RU" sz="2400" dirty="0"/>
            </a:br>
            <a:r>
              <a:rPr lang="ru-RU" sz="2400" dirty="0"/>
              <a:t>4) Проявить и развить свои способности</a:t>
            </a:r>
            <a:br>
              <a:rPr lang="ru-RU" sz="2400" dirty="0"/>
            </a:br>
            <a:r>
              <a:rPr lang="ru-RU" sz="2400" dirty="0"/>
              <a:t>Интерес учащихся к предмету также зависит от их отношения к преподавателю.</a:t>
            </a:r>
            <a:br>
              <a:rPr lang="ru-RU" sz="2400" dirty="0"/>
            </a:br>
            <a:r>
              <a:rPr lang="ru-RU" sz="2400" dirty="0"/>
              <a:t>складывались и развивались бы с учетом прошлого опыта, индивидуальности, внутренних устремлений самого учащегося.</a:t>
            </a:r>
            <a:r>
              <a:rPr lang="ru-RU" sz="5400" dirty="0"/>
              <a:t/>
            </a:r>
            <a:br>
              <a:rPr lang="ru-RU" sz="5400" dirty="0"/>
            </a:br>
            <a:endParaRPr lang="ru-RU" sz="5400" dirty="0"/>
          </a:p>
        </p:txBody>
      </p:sp>
    </p:spTree>
    <p:extLst>
      <p:ext uri="{BB962C8B-B14F-4D97-AF65-F5344CB8AC3E}">
        <p14:creationId xmlns:p14="http://schemas.microsoft.com/office/powerpoint/2010/main" val="2455874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Методы, формы, приемы формирования учебной мотивации </a:t>
            </a:r>
            <a:endParaRPr lang="ru-RU" dirty="0"/>
          </a:p>
        </p:txBody>
      </p:sp>
      <p:sp>
        <p:nvSpPr>
          <p:cNvPr id="3" name="Объект 2"/>
          <p:cNvSpPr>
            <a:spLocks noGrp="1"/>
          </p:cNvSpPr>
          <p:nvPr>
            <p:ph idx="1"/>
          </p:nvPr>
        </p:nvSpPr>
        <p:spPr/>
        <p:txBody>
          <a:bodyPr/>
          <a:lstStyle/>
          <a:p>
            <a:pPr marL="0" indent="0">
              <a:buNone/>
            </a:pPr>
            <a:r>
              <a:rPr lang="ru-RU" b="1" dirty="0" smtClean="0"/>
              <a:t> </a:t>
            </a:r>
            <a:r>
              <a:rPr lang="ru-RU" b="1" dirty="0"/>
              <a:t>Этап вызывания исходной мотивации</a:t>
            </a:r>
            <a:r>
              <a:rPr lang="ru-RU" dirty="0"/>
              <a:t>. На начальном этапе урока преподаватель может учитывать несколько видов побуждений учащихся:</a:t>
            </a:r>
          </a:p>
          <a:p>
            <a:r>
              <a:rPr lang="ru-RU" dirty="0"/>
              <a:t>  актуализировать мотивы предыдущих достижений ("мы хорошо поработали над предыдущей темой"),</a:t>
            </a:r>
          </a:p>
          <a:p>
            <a:r>
              <a:rPr lang="ru-RU" dirty="0"/>
              <a:t>  вызывать мотивы относительной неудовлетворенности ("но не усвоили еще одну важную сторону этой темы"),</a:t>
            </a:r>
          </a:p>
          <a:p>
            <a:r>
              <a:rPr lang="ru-RU" dirty="0" smtClean="0"/>
              <a:t> </a:t>
            </a:r>
            <a:r>
              <a:rPr lang="ru-RU" dirty="0"/>
              <a:t>усилить мотивы ориентации на предстоящую работу ("а между тем для вашей будущей жизни это будет необходимо: например в таких-то ситуациях"),</a:t>
            </a:r>
          </a:p>
          <a:p>
            <a:r>
              <a:rPr lang="ru-RU" dirty="0" smtClean="0"/>
              <a:t> </a:t>
            </a:r>
            <a:r>
              <a:rPr lang="ru-RU" dirty="0"/>
              <a:t>усилить непроизвольные мотивы удивления, любознательности. </a:t>
            </a:r>
            <a:br>
              <a:rPr lang="ru-RU" dirty="0"/>
            </a:br>
            <a:endParaRPr lang="ru-RU" dirty="0"/>
          </a:p>
        </p:txBody>
      </p:sp>
    </p:spTree>
    <p:extLst>
      <p:ext uri="{BB962C8B-B14F-4D97-AF65-F5344CB8AC3E}">
        <p14:creationId xmlns:p14="http://schemas.microsoft.com/office/powerpoint/2010/main" val="3790228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i="1" dirty="0"/>
              <a:t>Формы организации нестандартного начала урока:</a:t>
            </a:r>
            <a:r>
              <a:rPr lang="ru-RU" b="1" dirty="0"/>
              <a:t> </a:t>
            </a:r>
            <a:br>
              <a:rPr lang="ru-RU" b="1" dirty="0"/>
            </a:br>
            <a:endParaRPr lang="ru-RU" b="1" dirty="0"/>
          </a:p>
        </p:txBody>
      </p:sp>
      <p:sp>
        <p:nvSpPr>
          <p:cNvPr id="3" name="Объект 2"/>
          <p:cNvSpPr>
            <a:spLocks noGrp="1"/>
          </p:cNvSpPr>
          <p:nvPr>
            <p:ph idx="1"/>
          </p:nvPr>
        </p:nvSpPr>
        <p:spPr>
          <a:xfrm>
            <a:off x="581757" y="1462209"/>
            <a:ext cx="7886700" cy="4903421"/>
          </a:xfrm>
        </p:spPr>
        <p:txBody>
          <a:bodyPr>
            <a:normAutofit fontScale="25000" lnSpcReduction="20000"/>
          </a:bodyPr>
          <a:lstStyle/>
          <a:p>
            <a:pPr marL="0" lvl="0" indent="0" algn="ctr">
              <a:lnSpc>
                <a:spcPct val="120000"/>
              </a:lnSpc>
              <a:buNone/>
            </a:pPr>
            <a:r>
              <a:rPr lang="ru-RU" sz="9600" dirty="0"/>
              <a:t>Эмоциональное вхождение в урок </a:t>
            </a:r>
            <a:endParaRPr lang="ru-RU" sz="9600" dirty="0" smtClean="0"/>
          </a:p>
          <a:p>
            <a:pPr marL="0" lvl="0" indent="0" algn="ctr">
              <a:lnSpc>
                <a:spcPct val="120000"/>
              </a:lnSpc>
              <a:buNone/>
            </a:pPr>
            <a:r>
              <a:rPr lang="ru-RU" sz="9600" dirty="0" smtClean="0"/>
              <a:t>Поделись </a:t>
            </a:r>
            <a:r>
              <a:rPr lang="ru-RU" sz="9600" dirty="0" err="1"/>
              <a:t>улыбкою</a:t>
            </a:r>
            <a:r>
              <a:rPr lang="ru-RU" sz="9600" dirty="0"/>
              <a:t> </a:t>
            </a:r>
            <a:r>
              <a:rPr lang="ru-RU" sz="9600" dirty="0" smtClean="0"/>
              <a:t>своей.</a:t>
            </a:r>
            <a:r>
              <a:rPr lang="ru-RU" sz="9600" dirty="0"/>
              <a:t> </a:t>
            </a:r>
            <a:br>
              <a:rPr lang="ru-RU" sz="9600" dirty="0"/>
            </a:br>
            <a:r>
              <a:rPr lang="ru-RU" sz="9600" dirty="0"/>
              <a:t>Мешок настроений. </a:t>
            </a:r>
            <a:br>
              <a:rPr lang="ru-RU" sz="9600" dirty="0"/>
            </a:br>
            <a:r>
              <a:rPr lang="ru-RU" sz="9600" dirty="0"/>
              <a:t>Аутотренинг. </a:t>
            </a:r>
            <a:br>
              <a:rPr lang="ru-RU" sz="9600" dirty="0"/>
            </a:br>
            <a:r>
              <a:rPr lang="ru-RU" sz="9600" dirty="0"/>
              <a:t>Музыка в подарок. </a:t>
            </a:r>
            <a:br>
              <a:rPr lang="ru-RU" sz="9600" dirty="0"/>
            </a:br>
            <a:r>
              <a:rPr lang="ru-RU" sz="9600" dirty="0" smtClean="0"/>
              <a:t>Дерево настроений.</a:t>
            </a:r>
            <a:r>
              <a:rPr lang="ru-RU" sz="9600" dirty="0"/>
              <a:t> </a:t>
            </a:r>
            <a:br>
              <a:rPr lang="ru-RU" sz="9600" dirty="0"/>
            </a:br>
            <a:r>
              <a:rPr lang="ru-RU" sz="9600" dirty="0"/>
              <a:t>Психологическая установка на урок. </a:t>
            </a:r>
            <a:br>
              <a:rPr lang="ru-RU" sz="9600" dirty="0"/>
            </a:br>
            <a:r>
              <a:rPr lang="ru-RU" sz="9600" dirty="0"/>
              <a:t>Интегрированная разминка. </a:t>
            </a:r>
            <a:br>
              <a:rPr lang="ru-RU" sz="9600" dirty="0"/>
            </a:br>
            <a:r>
              <a:rPr lang="ru-RU" sz="9600" dirty="0"/>
              <a:t>Сказка. </a:t>
            </a:r>
            <a:br>
              <a:rPr lang="ru-RU" sz="9600" dirty="0"/>
            </a:br>
            <a:r>
              <a:rPr lang="ru-RU" sz="9600" dirty="0"/>
              <a:t>Мимические упражнения. </a:t>
            </a:r>
            <a:br>
              <a:rPr lang="ru-RU" sz="9600" dirty="0"/>
            </a:br>
            <a:r>
              <a:rPr lang="ru-RU" sz="9600" dirty="0"/>
              <a:t>Рифмованное начало урока. </a:t>
            </a:r>
            <a:br>
              <a:rPr lang="ru-RU" sz="9600" dirty="0"/>
            </a:br>
            <a:r>
              <a:rPr lang="ru-RU" sz="9600" dirty="0"/>
              <a:t>Игра. </a:t>
            </a:r>
            <a:br>
              <a:rPr lang="ru-RU" sz="9600" dirty="0"/>
            </a:br>
            <a:r>
              <a:rPr lang="ru-RU" sz="9600" dirty="0"/>
              <a:t>Вопрос (проблемный вопрос). </a:t>
            </a:r>
            <a:br>
              <a:rPr lang="ru-RU" sz="9600" dirty="0"/>
            </a:br>
            <a:r>
              <a:rPr lang="ru-RU" sz="9600" dirty="0"/>
              <a:t>Шуточный тест. </a:t>
            </a:r>
          </a:p>
          <a:p>
            <a:endParaRPr lang="ru-RU" dirty="0"/>
          </a:p>
        </p:txBody>
      </p:sp>
    </p:spTree>
    <p:extLst>
      <p:ext uri="{BB962C8B-B14F-4D97-AF65-F5344CB8AC3E}">
        <p14:creationId xmlns:p14="http://schemas.microsoft.com/office/powerpoint/2010/main" val="2797105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2 этап: подкрепления и усиления возникшей мотивации</a:t>
            </a:r>
            <a:r>
              <a:rPr lang="ru-RU" dirty="0"/>
              <a:t>.</a:t>
            </a:r>
            <a:br>
              <a:rPr lang="ru-RU" dirty="0"/>
            </a:br>
            <a:endParaRPr lang="ru-RU" dirty="0"/>
          </a:p>
        </p:txBody>
      </p:sp>
      <p:sp>
        <p:nvSpPr>
          <p:cNvPr id="3" name="Объект 2"/>
          <p:cNvSpPr>
            <a:spLocks noGrp="1"/>
          </p:cNvSpPr>
          <p:nvPr>
            <p:ph idx="1"/>
          </p:nvPr>
        </p:nvSpPr>
        <p:spPr>
          <a:xfrm>
            <a:off x="523142" y="1450487"/>
            <a:ext cx="7886700" cy="4351338"/>
          </a:xfrm>
        </p:spPr>
        <p:txBody>
          <a:bodyPr>
            <a:normAutofit/>
          </a:bodyPr>
          <a:lstStyle/>
          <a:p>
            <a:pPr marL="0" indent="0">
              <a:buNone/>
            </a:pPr>
            <a:r>
              <a:rPr lang="ru-RU" sz="2400" b="1" dirty="0"/>
              <a:t>Познавательная сфера:</a:t>
            </a:r>
            <a:r>
              <a:rPr lang="ru-RU" sz="2400" dirty="0"/>
              <a:t> </a:t>
            </a:r>
            <a:br>
              <a:rPr lang="ru-RU" sz="2400" dirty="0"/>
            </a:br>
            <a:r>
              <a:rPr lang="ru-RU" sz="2400" dirty="0"/>
              <a:t/>
            </a:r>
            <a:br>
              <a:rPr lang="ru-RU" sz="2400" dirty="0"/>
            </a:br>
            <a:r>
              <a:rPr lang="ru-RU" sz="2400" dirty="0" err="1"/>
              <a:t>разноуровневые</a:t>
            </a:r>
            <a:r>
              <a:rPr lang="ru-RU" sz="2400" dirty="0"/>
              <a:t> задания; </a:t>
            </a:r>
          </a:p>
          <a:p>
            <a:pPr marL="0" lvl="0" indent="0">
              <a:buNone/>
            </a:pPr>
            <a:r>
              <a:rPr lang="ru-RU" sz="2400" dirty="0" smtClean="0"/>
              <a:t>дифференциация </a:t>
            </a:r>
            <a:r>
              <a:rPr lang="ru-RU" sz="2400" dirty="0"/>
              <a:t>заданий; </a:t>
            </a:r>
          </a:p>
          <a:p>
            <a:pPr marL="0" lvl="0" indent="0">
              <a:buNone/>
            </a:pPr>
            <a:r>
              <a:rPr lang="ru-RU" sz="2400" dirty="0" smtClean="0"/>
              <a:t>занимательность</a:t>
            </a:r>
            <a:r>
              <a:rPr lang="ru-RU" sz="2400" dirty="0"/>
              <a:t>; </a:t>
            </a:r>
          </a:p>
          <a:p>
            <a:pPr marL="0" lvl="0" indent="0">
              <a:buNone/>
            </a:pPr>
            <a:r>
              <a:rPr lang="ru-RU" sz="2400" dirty="0" smtClean="0"/>
              <a:t>наглядность</a:t>
            </a:r>
            <a:r>
              <a:rPr lang="ru-RU" sz="2400" dirty="0"/>
              <a:t>; </a:t>
            </a:r>
          </a:p>
          <a:p>
            <a:pPr marL="0" lvl="0" indent="0">
              <a:buNone/>
            </a:pPr>
            <a:r>
              <a:rPr lang="ru-RU" sz="2400" dirty="0" smtClean="0"/>
              <a:t>игра</a:t>
            </a:r>
            <a:r>
              <a:rPr lang="ru-RU" sz="2400" dirty="0"/>
              <a:t>; </a:t>
            </a:r>
          </a:p>
          <a:p>
            <a:pPr marL="0" lvl="0" indent="0">
              <a:buNone/>
            </a:pPr>
            <a:r>
              <a:rPr lang="ru-RU" sz="2400" dirty="0" smtClean="0"/>
              <a:t>проблемное </a:t>
            </a:r>
            <a:r>
              <a:rPr lang="ru-RU" sz="2400" dirty="0"/>
              <a:t>обучение; </a:t>
            </a:r>
          </a:p>
          <a:p>
            <a:pPr marL="0" lvl="0" indent="0">
              <a:buNone/>
            </a:pPr>
            <a:r>
              <a:rPr lang="ru-RU" sz="2400" dirty="0" smtClean="0"/>
              <a:t>поддержка </a:t>
            </a:r>
            <a:r>
              <a:rPr lang="ru-RU" sz="2400" dirty="0"/>
              <a:t>альтернативности, множественности мнений; </a:t>
            </a:r>
          </a:p>
          <a:p>
            <a:pPr marL="0" lvl="0" indent="0">
              <a:buNone/>
            </a:pPr>
            <a:r>
              <a:rPr lang="ru-RU" sz="2400" dirty="0" smtClean="0"/>
              <a:t>задание </a:t>
            </a:r>
            <a:r>
              <a:rPr lang="ru-RU" sz="2400" dirty="0"/>
              <a:t>массивом. </a:t>
            </a:r>
          </a:p>
          <a:p>
            <a:endParaRPr lang="ru-RU" dirty="0"/>
          </a:p>
        </p:txBody>
      </p:sp>
    </p:spTree>
    <p:extLst>
      <p:ext uri="{BB962C8B-B14F-4D97-AF65-F5344CB8AC3E}">
        <p14:creationId xmlns:p14="http://schemas.microsoft.com/office/powerpoint/2010/main" val="1733345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365127"/>
            <a:ext cx="7886700" cy="959582"/>
          </a:xfrm>
        </p:spPr>
        <p:txBody>
          <a:bodyPr>
            <a:normAutofit fontScale="90000"/>
          </a:bodyPr>
          <a:lstStyle/>
          <a:p>
            <a:r>
              <a:rPr lang="ru-RU" b="1" dirty="0"/>
              <a:t>Мотивационная сфера:</a:t>
            </a:r>
            <a:r>
              <a:rPr lang="ru-RU" dirty="0"/>
              <a:t> </a:t>
            </a:r>
            <a:br>
              <a:rPr lang="ru-RU" dirty="0"/>
            </a:br>
            <a:endParaRPr lang="ru-RU" dirty="0"/>
          </a:p>
        </p:txBody>
      </p:sp>
      <p:sp>
        <p:nvSpPr>
          <p:cNvPr id="3" name="Объект 2"/>
          <p:cNvSpPr>
            <a:spLocks noGrp="1"/>
          </p:cNvSpPr>
          <p:nvPr>
            <p:ph idx="1"/>
          </p:nvPr>
        </p:nvSpPr>
        <p:spPr>
          <a:xfrm>
            <a:off x="605204" y="1333256"/>
            <a:ext cx="7886700" cy="3566990"/>
          </a:xfrm>
        </p:spPr>
        <p:txBody>
          <a:bodyPr>
            <a:normAutofit/>
          </a:bodyPr>
          <a:lstStyle/>
          <a:p>
            <a:pPr marL="0" lvl="0" indent="0">
              <a:buNone/>
            </a:pPr>
            <a:r>
              <a:rPr lang="ru-RU" dirty="0"/>
              <a:t>фантастическая добавка; </a:t>
            </a:r>
          </a:p>
          <a:p>
            <a:pPr marL="0" lvl="0" indent="0">
              <a:buNone/>
            </a:pPr>
            <a:r>
              <a:rPr lang="ru-RU" dirty="0" smtClean="0"/>
              <a:t>удивляй </a:t>
            </a:r>
            <a:r>
              <a:rPr lang="ru-RU" dirty="0"/>
              <a:t>(парадокс); </a:t>
            </a:r>
          </a:p>
          <a:p>
            <a:pPr marL="0" lvl="0" indent="0">
              <a:buNone/>
            </a:pPr>
            <a:r>
              <a:rPr lang="ru-RU" dirty="0" smtClean="0"/>
              <a:t>отсроченная </a:t>
            </a:r>
            <a:r>
              <a:rPr lang="ru-RU" dirty="0"/>
              <a:t>загадка (или задание); </a:t>
            </a:r>
          </a:p>
          <a:p>
            <a:pPr marL="0" lvl="0" indent="0">
              <a:buNone/>
            </a:pPr>
            <a:r>
              <a:rPr lang="ru-RU" dirty="0" smtClean="0"/>
              <a:t>прогнозирование</a:t>
            </a:r>
            <a:r>
              <a:rPr lang="ru-RU" dirty="0"/>
              <a:t>; </a:t>
            </a:r>
          </a:p>
          <a:p>
            <a:pPr marL="0" lvl="0" indent="0">
              <a:buNone/>
            </a:pPr>
            <a:r>
              <a:rPr lang="ru-RU" dirty="0" smtClean="0"/>
              <a:t>«</a:t>
            </a:r>
            <a:r>
              <a:rPr lang="ru-RU" dirty="0"/>
              <a:t>да - </a:t>
            </a:r>
            <a:r>
              <a:rPr lang="ru-RU" dirty="0" err="1"/>
              <a:t>нетка</a:t>
            </a:r>
            <a:r>
              <a:rPr lang="ru-RU" dirty="0"/>
              <a:t>»; </a:t>
            </a:r>
          </a:p>
          <a:p>
            <a:pPr marL="0" lvl="0" indent="0">
              <a:buNone/>
            </a:pPr>
            <a:r>
              <a:rPr lang="ru-RU" dirty="0" smtClean="0"/>
              <a:t>«</a:t>
            </a:r>
            <a:r>
              <a:rPr lang="ru-RU" dirty="0"/>
              <a:t>иду в гости»; </a:t>
            </a:r>
          </a:p>
          <a:p>
            <a:pPr marL="0" lvl="0" indent="0">
              <a:buNone/>
            </a:pPr>
            <a:r>
              <a:rPr lang="ru-RU" dirty="0" smtClean="0"/>
              <a:t>привлекательная </a:t>
            </a:r>
            <a:r>
              <a:rPr lang="ru-RU" dirty="0"/>
              <a:t>цель; </a:t>
            </a:r>
          </a:p>
          <a:p>
            <a:pPr marL="0" lvl="0" indent="0">
              <a:buNone/>
            </a:pPr>
            <a:r>
              <a:rPr lang="ru-RU" dirty="0" smtClean="0"/>
              <a:t>приёмы </a:t>
            </a:r>
            <a:r>
              <a:rPr lang="ru-RU" dirty="0"/>
              <a:t>создания ситуаций успеха</a:t>
            </a:r>
            <a:r>
              <a:rPr lang="ru-RU" i="1" dirty="0"/>
              <a:t> (эмоциональные поглаживания</a:t>
            </a:r>
            <a:r>
              <a:rPr lang="ru-RU" dirty="0"/>
              <a:t>, </a:t>
            </a:r>
            <a:r>
              <a:rPr lang="ru-RU" i="1" dirty="0"/>
              <a:t>анонсирование</a:t>
            </a:r>
            <a:r>
              <a:rPr lang="ru-RU" i="1" dirty="0" smtClean="0"/>
              <a:t>, «</a:t>
            </a:r>
            <a:r>
              <a:rPr lang="ru-RU" i="1" dirty="0"/>
              <a:t>Даю шанс», «Заражение»).</a:t>
            </a:r>
            <a:r>
              <a:rPr lang="ru-RU" dirty="0"/>
              <a:t> </a:t>
            </a:r>
          </a:p>
          <a:p>
            <a:endParaRPr lang="ru-RU" dirty="0"/>
          </a:p>
        </p:txBody>
      </p:sp>
    </p:spTree>
    <p:extLst>
      <p:ext uri="{BB962C8B-B14F-4D97-AF65-F5344CB8AC3E}">
        <p14:creationId xmlns:p14="http://schemas.microsoft.com/office/powerpoint/2010/main" val="1483645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212727"/>
            <a:ext cx="7886700" cy="701674"/>
          </a:xfrm>
        </p:spPr>
        <p:txBody>
          <a:bodyPr/>
          <a:lstStyle/>
          <a:p>
            <a:r>
              <a:rPr lang="ru-RU" b="1" dirty="0"/>
              <a:t>Социальные мотивы:</a:t>
            </a:r>
            <a:r>
              <a:rPr lang="ru-RU" dirty="0"/>
              <a:t> приёмы:</a:t>
            </a:r>
          </a:p>
        </p:txBody>
      </p:sp>
      <p:sp>
        <p:nvSpPr>
          <p:cNvPr id="4" name="Прямоугольник 3"/>
          <p:cNvSpPr/>
          <p:nvPr/>
        </p:nvSpPr>
        <p:spPr>
          <a:xfrm>
            <a:off x="562707" y="1216418"/>
            <a:ext cx="8030308" cy="3970318"/>
          </a:xfrm>
          <a:prstGeom prst="rect">
            <a:avLst/>
          </a:prstGeom>
        </p:spPr>
        <p:txBody>
          <a:bodyPr wrap="square">
            <a:spAutoFit/>
          </a:bodyPr>
          <a:lstStyle/>
          <a:p>
            <a:pPr lvl="0"/>
            <a:r>
              <a:rPr lang="ru-RU" b="1" dirty="0"/>
              <a:t>Прием «Оратор».</a:t>
            </a:r>
            <a:r>
              <a:rPr lang="ru-RU" dirty="0"/>
              <a:t> За 1 минуту убедите своего собеседника в том, что изучение этой темы просто необходимо. </a:t>
            </a:r>
          </a:p>
          <a:p>
            <a:pPr lvl="0"/>
            <a:r>
              <a:rPr lang="ru-RU" b="1" dirty="0" smtClean="0"/>
              <a:t>Прием </a:t>
            </a:r>
            <a:r>
              <a:rPr lang="ru-RU" b="1" dirty="0"/>
              <a:t>«Автор»</a:t>
            </a:r>
            <a:r>
              <a:rPr lang="ru-RU" dirty="0"/>
              <a:t> </a:t>
            </a:r>
          </a:p>
          <a:p>
            <a:pPr lvl="0"/>
            <a:r>
              <a:rPr lang="ru-RU" dirty="0" smtClean="0"/>
              <a:t>…</a:t>
            </a:r>
            <a:r>
              <a:rPr lang="ru-RU" dirty="0"/>
              <a:t>Если бы вы были автором учебника, как бы вы объяснили ученикам необходимость изучения этой темы? </a:t>
            </a:r>
          </a:p>
          <a:p>
            <a:pPr lvl="0"/>
            <a:r>
              <a:rPr lang="ru-RU" dirty="0" smtClean="0"/>
              <a:t>…</a:t>
            </a:r>
            <a:r>
              <a:rPr lang="ru-RU" dirty="0"/>
              <a:t>Если бы вы были автором учебника, как бы вы объяснили ученикам эту тему? </a:t>
            </a:r>
          </a:p>
          <a:p>
            <a:pPr lvl="0"/>
            <a:r>
              <a:rPr lang="ru-RU" b="1" dirty="0" smtClean="0"/>
              <a:t>Прием </a:t>
            </a:r>
            <a:r>
              <a:rPr lang="ru-RU" b="1" dirty="0"/>
              <a:t>«Фантазёр». </a:t>
            </a:r>
            <a:r>
              <a:rPr lang="ru-RU" dirty="0"/>
              <a:t>Записана тема урока. </a:t>
            </a:r>
          </a:p>
          <a:p>
            <a:pPr lvl="0"/>
            <a:r>
              <a:rPr lang="ru-RU" dirty="0" smtClean="0"/>
              <a:t>- </a:t>
            </a:r>
            <a:r>
              <a:rPr lang="ru-RU" dirty="0"/>
              <a:t>Назовите 5 способов применения знаний, умений и навыков по этой теме в жизни. </a:t>
            </a:r>
          </a:p>
          <a:p>
            <a:pPr lvl="0"/>
            <a:r>
              <a:rPr lang="ru-RU" dirty="0" smtClean="0"/>
              <a:t>- </a:t>
            </a:r>
            <a:r>
              <a:rPr lang="ru-RU" dirty="0"/>
              <a:t>Вот видите, как важно… </a:t>
            </a:r>
          </a:p>
          <a:p>
            <a:pPr lvl="0"/>
            <a:r>
              <a:rPr lang="ru-RU" b="1" dirty="0" smtClean="0"/>
              <a:t>Прием </a:t>
            </a:r>
            <a:r>
              <a:rPr lang="ru-RU" b="1" dirty="0"/>
              <a:t>«Кумир». </a:t>
            </a:r>
            <a:r>
              <a:rPr lang="ru-RU" dirty="0"/>
              <a:t>Изображение «кумиров по жизни». Пофантазируйте, каким образом они бы доказали вам необходимость изучения этой темы? </a:t>
            </a:r>
          </a:p>
          <a:p>
            <a:pPr lvl="0"/>
            <a:r>
              <a:rPr lang="ru-RU" b="1" dirty="0" smtClean="0"/>
              <a:t>Прием </a:t>
            </a:r>
            <a:r>
              <a:rPr lang="ru-RU" b="1" dirty="0"/>
              <a:t>«Профи». </a:t>
            </a:r>
            <a:r>
              <a:rPr lang="ru-RU" dirty="0"/>
              <a:t>Исходя из будущей профессии, зачем нужно изучение этой темы? </a:t>
            </a:r>
          </a:p>
        </p:txBody>
      </p:sp>
    </p:spTree>
    <p:extLst>
      <p:ext uri="{BB962C8B-B14F-4D97-AF65-F5344CB8AC3E}">
        <p14:creationId xmlns:p14="http://schemas.microsoft.com/office/powerpoint/2010/main" val="2389206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3.Этап завершения урока</a:t>
            </a:r>
            <a:endParaRPr lang="ru-RU" dirty="0"/>
          </a:p>
        </p:txBody>
      </p:sp>
      <p:sp>
        <p:nvSpPr>
          <p:cNvPr id="3" name="Объект 2"/>
          <p:cNvSpPr>
            <a:spLocks noGrp="1"/>
          </p:cNvSpPr>
          <p:nvPr>
            <p:ph idx="1"/>
          </p:nvPr>
        </p:nvSpPr>
        <p:spPr/>
        <p:txBody>
          <a:bodyPr/>
          <a:lstStyle/>
          <a:p>
            <a:pPr marL="0" indent="0" algn="ctr">
              <a:buNone/>
            </a:pPr>
            <a:r>
              <a:rPr lang="ru-RU" dirty="0" smtClean="0"/>
              <a:t>Важно</a:t>
            </a:r>
            <a:r>
              <a:rPr lang="ru-RU" dirty="0"/>
              <a:t>, чтобы каждый ученик вышел из деятельности с положительным, личным опытом и чтобы в конце урока возникала положительная установка на дальнейшее учение. Главным здесь является усиление оценочной деятельности самих учащихся в </a:t>
            </a:r>
            <a:r>
              <a:rPr lang="ru-RU" dirty="0">
                <a:hlinkClick r:id="rId2"/>
              </a:rPr>
              <a:t>сочетании с отметкой учителя</a:t>
            </a:r>
            <a:r>
              <a:rPr lang="ru-RU" dirty="0"/>
              <a:t>. </a:t>
            </a:r>
            <a:endParaRPr lang="ru-RU" dirty="0"/>
          </a:p>
        </p:txBody>
      </p:sp>
    </p:spTree>
    <p:extLst>
      <p:ext uri="{BB962C8B-B14F-4D97-AF65-F5344CB8AC3E}">
        <p14:creationId xmlns:p14="http://schemas.microsoft.com/office/powerpoint/2010/main" val="12789481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81757" y="489194"/>
            <a:ext cx="8140211" cy="4469667"/>
          </a:xfrm>
        </p:spPr>
        <p:txBody>
          <a:bodyPr/>
          <a:lstStyle/>
          <a:p>
            <a:pPr marL="0" indent="0">
              <a:buNone/>
            </a:pPr>
            <a:r>
              <a:rPr lang="ru-RU" b="1" dirty="0"/>
              <a:t>«Комплимент».</a:t>
            </a:r>
            <a:endParaRPr lang="ru-RU" dirty="0"/>
          </a:p>
          <a:p>
            <a:pPr marL="0" indent="0">
              <a:buNone/>
            </a:pPr>
            <a:r>
              <a:rPr lang="ru-RU" dirty="0"/>
              <a:t> Комплимент-похвала, комплимент деловым качествам, комплимент в </a:t>
            </a:r>
            <a:r>
              <a:rPr lang="ru-RU" dirty="0">
                <a:hlinkClick r:id="rId2"/>
              </a:rPr>
              <a:t>чувствах</a:t>
            </a:r>
            <a:r>
              <a:rPr lang="ru-RU" dirty="0"/>
              <a:t>, в котором учащиеся оценивают вклад друг друга в урок и благодарят друг друга и учителя за проведенный урок. Такой вариант окончания урока дает возможность удовлетворения потребности в признании личностной значимости каждого.</a:t>
            </a:r>
          </a:p>
          <a:p>
            <a:pPr marL="0" indent="0">
              <a:buNone/>
            </a:pPr>
            <a:r>
              <a:rPr lang="ru-RU" dirty="0"/>
              <a:t/>
            </a:r>
            <a:br>
              <a:rPr lang="ru-RU" dirty="0"/>
            </a:br>
            <a:r>
              <a:rPr lang="ru-RU" b="1" dirty="0"/>
              <a:t>«Три М».</a:t>
            </a:r>
            <a:endParaRPr lang="ru-RU" dirty="0"/>
          </a:p>
          <a:p>
            <a:pPr marL="0" indent="0">
              <a:buNone/>
            </a:pPr>
            <a:r>
              <a:rPr lang="ru-RU" dirty="0"/>
              <a:t>Учащимся предлагается назвать три момента, которые </a:t>
            </a:r>
            <a:r>
              <a:rPr lang="ru-RU" dirty="0">
                <a:hlinkClick r:id="rId3"/>
              </a:rPr>
              <a:t>у них получились хорошо в процессе</a:t>
            </a:r>
            <a:r>
              <a:rPr lang="ru-RU" dirty="0"/>
              <a:t> урока, и предложить одно действие, которое улучшит их работу на следующем уроке.</a:t>
            </a:r>
          </a:p>
          <a:p>
            <a:endParaRPr lang="ru-RU" dirty="0"/>
          </a:p>
        </p:txBody>
      </p:sp>
    </p:spTree>
    <p:extLst>
      <p:ext uri="{BB962C8B-B14F-4D97-AF65-F5344CB8AC3E}">
        <p14:creationId xmlns:p14="http://schemas.microsoft.com/office/powerpoint/2010/main" val="426136497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251</TotalTime>
  <Words>208</Words>
  <Application>Microsoft Office PowerPoint</Application>
  <PresentationFormat>Экран (4:3)</PresentationFormat>
  <Paragraphs>50</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 Office</vt:lpstr>
      <vt:lpstr>Презентация PowerPoint</vt:lpstr>
      <vt:lpstr>По результатам социологических опросов выявлены причины мотивации, которые заставляют учащихся лучше учиться: 1) хорошая отметка на уроке 2) хорошо стараются подготовиться к зачёту или контрольной работе 3) изучение материала учебника 4) Проявить и развить свои способности Интерес учащихся к предмету также зависит от их отношения к преподавателю. складывались и развивались бы с учетом прошлого опыта, индивидуальности, внутренних устремлений самого учащегося. </vt:lpstr>
      <vt:lpstr>Методы, формы, приемы формирования учебной мотивации </vt:lpstr>
      <vt:lpstr>Формы организации нестандартного начала урока:  </vt:lpstr>
      <vt:lpstr>2 этап: подкрепления и усиления возникшей мотивации. </vt:lpstr>
      <vt:lpstr>Мотивационная сфера:  </vt:lpstr>
      <vt:lpstr>Социальные мотивы: приёмы:</vt:lpstr>
      <vt:lpstr>3.Этап завершения урока</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Павел</dc:creator>
  <cp:lastModifiedBy>ЛИ</cp:lastModifiedBy>
  <cp:revision>112</cp:revision>
  <dcterms:created xsi:type="dcterms:W3CDTF">2014-11-21T11:00:06Z</dcterms:created>
  <dcterms:modified xsi:type="dcterms:W3CDTF">2017-11-18T06:54:13Z</dcterms:modified>
</cp:coreProperties>
</file>