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74" r:id="rId2"/>
    <p:sldId id="256" r:id="rId3"/>
    <p:sldId id="264" r:id="rId4"/>
    <p:sldId id="265" r:id="rId5"/>
    <p:sldId id="266" r:id="rId6"/>
    <p:sldId id="267" r:id="rId7"/>
    <p:sldId id="270" r:id="rId8"/>
    <p:sldId id="271" r:id="rId9"/>
    <p:sldId id="272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74"/>
            <p14:sldId id="256"/>
            <p14:sldId id="264"/>
            <p14:sldId id="265"/>
            <p14:sldId id="266"/>
            <p14:sldId id="267"/>
            <p14:sldId id="270"/>
            <p14:sldId id="271"/>
            <p14:sldId id="272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Yht20dKFGU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805" t="39216" r="36142" b="29270"/>
          <a:stretch/>
        </p:blipFill>
        <p:spPr>
          <a:xfrm>
            <a:off x="193183" y="193183"/>
            <a:ext cx="4038713" cy="2975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736" t="39392" r="32184" b="25749"/>
          <a:stretch/>
        </p:blipFill>
        <p:spPr>
          <a:xfrm>
            <a:off x="4231896" y="631064"/>
            <a:ext cx="4758809" cy="300077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50370" r="22751" b="14815"/>
          <a:stretch/>
        </p:blipFill>
        <p:spPr bwMode="auto">
          <a:xfrm>
            <a:off x="0" y="3799267"/>
            <a:ext cx="5157645" cy="207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50741" r="29583" b="14425"/>
          <a:stretch/>
        </p:blipFill>
        <p:spPr bwMode="auto">
          <a:xfrm>
            <a:off x="5157645" y="3940934"/>
            <a:ext cx="3986355" cy="2099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09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Экологические проблемы: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285237"/>
              </p:ext>
            </p:extLst>
          </p:nvPr>
        </p:nvGraphicFramePr>
        <p:xfrm>
          <a:off x="645459" y="1161950"/>
          <a:ext cx="8318238" cy="247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746"/>
                <a:gridCol w="2772746"/>
                <a:gridCol w="2772746"/>
              </a:tblGrid>
              <a:tr h="25759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Что страдает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Как решить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54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4473" y="4055497"/>
            <a:ext cx="4964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20A1B"/>
                </a:solidFill>
                <a:latin typeface="ProximaNova"/>
              </a:rPr>
              <a:t>120 кг макулатуры сохраняют от вырубки 3 дерева</a:t>
            </a:r>
            <a:r>
              <a:rPr lang="ru-RU" sz="2400" dirty="0" smtClean="0">
                <a:solidFill>
                  <a:srgbClr val="020A1B"/>
                </a:solidFill>
                <a:latin typeface="ProximaNova"/>
              </a:rPr>
              <a:t>, сколько </a:t>
            </a:r>
            <a:r>
              <a:rPr lang="ru-RU" sz="2400" dirty="0">
                <a:solidFill>
                  <a:srgbClr val="020A1B"/>
                </a:solidFill>
                <a:latin typeface="ProximaNova"/>
              </a:rPr>
              <a:t>надо сдать макулатуры чтобы сохранить 10 деревьев</a:t>
            </a:r>
            <a:r>
              <a:rPr lang="ru-RU" sz="2400" dirty="0" smtClean="0">
                <a:solidFill>
                  <a:srgbClr val="020A1B"/>
                </a:solidFill>
                <a:latin typeface="ProximaNova"/>
              </a:rPr>
              <a:t>? Решить </a:t>
            </a:r>
            <a:r>
              <a:rPr lang="ru-RU" sz="2400" dirty="0">
                <a:solidFill>
                  <a:srgbClr val="020A1B"/>
                </a:solidFill>
                <a:latin typeface="ProximaNova"/>
              </a:rPr>
              <a:t>задачу по действиям и выражением</a:t>
            </a:r>
            <a:endParaRPr lang="ru-RU" sz="2400" b="0" i="0" dirty="0">
              <a:solidFill>
                <a:srgbClr val="020A1B"/>
              </a:solidFill>
              <a:effectLst/>
              <a:latin typeface="ProximaNov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1554" y="4219753"/>
            <a:ext cx="2975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20A1B"/>
                </a:solidFill>
                <a:latin typeface="ProximaNova"/>
              </a:rPr>
              <a:t>1) 120:3=40( кг)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20A1B"/>
                </a:solidFill>
                <a:latin typeface="ProximaNova"/>
              </a:rPr>
              <a:t>2)40*10=400(кг)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20A1B"/>
                </a:solidFill>
                <a:latin typeface="ProximaNova"/>
              </a:rPr>
              <a:t>Ответ: </a:t>
            </a:r>
            <a:r>
              <a:rPr lang="ru-RU" dirty="0">
                <a:solidFill>
                  <a:srgbClr val="C00000"/>
                </a:solidFill>
                <a:latin typeface="ProximaNova"/>
              </a:rPr>
              <a:t>400 килограммов макулатуры надо чтобы сохранить десять деревьев.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552450" y="357188"/>
            <a:ext cx="8113713" cy="2192337"/>
          </a:xfrm>
        </p:spPr>
        <p:txBody>
          <a:bodyPr/>
          <a:lstStyle/>
          <a:p>
            <a:pPr eaLnBrk="1" hangingPunct="1"/>
            <a:r>
              <a:rPr lang="ru-RU" smtClean="0"/>
              <a:t>Я сегодня ушел с урока с багажом знаний: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3315" name="Picture 2" descr="http://festival.1september.ru/articles/529744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554163"/>
            <a:ext cx="29257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736725" y="462597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u="sng" dirty="0">
                <a:latin typeface="Calibri" panose="020F0502020204030204" pitchFamily="34" charset="0"/>
              </a:rPr>
              <a:t>Д/З §</a:t>
            </a:r>
            <a:r>
              <a:rPr lang="ru-RU" sz="3200" b="1" u="sng" dirty="0" smtClean="0">
                <a:latin typeface="Calibri" panose="020F0502020204030204" pitchFamily="34" charset="0"/>
              </a:rPr>
              <a:t>27, </a:t>
            </a:r>
            <a:r>
              <a:rPr lang="ru-RU" sz="3200" b="1" u="sng" dirty="0">
                <a:latin typeface="Calibri" panose="020F0502020204030204" pitchFamily="34" charset="0"/>
              </a:rPr>
              <a:t>вопросы, сайт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16202" y="1723168"/>
            <a:ext cx="6119459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Лесная промышленность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3352" y="2951756"/>
            <a:ext cx="5718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Лесные ресурсы.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продукция лесной промышленности.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размещения.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Лесная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промышленность и охрана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Лесная промышленность-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403" y="1071798"/>
            <a:ext cx="7459281" cy="488970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совокупность отраслей тяжелой промышленности, заготавливающих и обрабатывающих древесину.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46760" r="56645" b="34273"/>
          <a:stretch/>
        </p:blipFill>
        <p:spPr>
          <a:xfrm>
            <a:off x="2053907" y="2279560"/>
            <a:ext cx="5077075" cy="45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341522"/>
              </p:ext>
            </p:extLst>
          </p:nvPr>
        </p:nvGraphicFramePr>
        <p:xfrm>
          <a:off x="1493949" y="1515051"/>
          <a:ext cx="7521263" cy="325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249"/>
                <a:gridCol w="2229210"/>
                <a:gridCol w="2253804"/>
              </a:tblGrid>
              <a:tr h="777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Породы деревьев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 лесной пояс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лесной пояс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8345" y="95758"/>
            <a:ext cx="73924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Лесные пояса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материал учебника стр. 153-154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карту атласа стр.16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заполните таблицу: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1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6/719611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7" b="2436"/>
          <a:stretch/>
        </p:blipFill>
        <p:spPr bwMode="auto">
          <a:xfrm>
            <a:off x="-90152" y="412124"/>
            <a:ext cx="9144000" cy="60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3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d1acimmaskq.xn--p1ai/photo/b9/b9641bf3ab17be6a81f89d7baf0e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2" y="143529"/>
            <a:ext cx="3000777" cy="3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goodfon.ru/wallpaper/big/7/be/avstraliya-dandenongs-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63" y="213372"/>
            <a:ext cx="4440871" cy="28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lantsvideoworld.ru/wp-content/uploads/2015/12/baniyn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957"/>
            <a:ext cx="3722263" cy="34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ramek.ru/upload/images/101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36" y="2285009"/>
            <a:ext cx="3046064" cy="45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713/112414370.7e/0_fc980_e29176ce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71" y="3838739"/>
            <a:ext cx="3339858" cy="22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9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214290"/>
            <a:ext cx="7643866" cy="646331"/>
          </a:xfrm>
          <a:prstGeom prst="rect">
            <a:avLst/>
          </a:prstGeom>
          <a:solidFill>
            <a:srgbClr val="D6E6B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5B762E"/>
                </a:solidFill>
              </a:rPr>
              <a:t>Деревообрабатывающая  отрасль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38" y="1071563"/>
            <a:ext cx="5143500" cy="428625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Механическая  обработка  древесины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785938"/>
            <a:ext cx="2500313" cy="428625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лесопиление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0"/>
            <a:ext cx="2714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6125" y="1785938"/>
            <a:ext cx="2500313" cy="571500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производство</a:t>
            </a:r>
          </a:p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сборных домов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00313"/>
            <a:ext cx="2862262" cy="2181225"/>
          </a:xfrm>
          <a:prstGeom prst="rect">
            <a:avLst/>
          </a:prstGeom>
          <a:noFill/>
          <a:ln w="9525">
            <a:solidFill>
              <a:srgbClr val="4B63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86500" y="1785938"/>
            <a:ext cx="2500313" cy="571500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производство</a:t>
            </a:r>
          </a:p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фанеры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00313"/>
            <a:ext cx="25050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00563"/>
            <a:ext cx="2881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2286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1714500"/>
            <a:ext cx="2500313" cy="428625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производство  ДСП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290"/>
            <a:ext cx="7643866" cy="646331"/>
          </a:xfrm>
          <a:prstGeom prst="rect">
            <a:avLst/>
          </a:prstGeom>
          <a:solidFill>
            <a:srgbClr val="D6E6B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5B762E"/>
                </a:solidFill>
              </a:rPr>
              <a:t>Деревообрабатывающая  отрасль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1071563"/>
            <a:ext cx="5143500" cy="428625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Механическая  обработка  древесины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27860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64343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29000" y="1714500"/>
            <a:ext cx="2500313" cy="428625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производство  спичек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57438"/>
            <a:ext cx="2724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2643187" cy="1990725"/>
          </a:xfrm>
          <a:prstGeom prst="rect">
            <a:avLst/>
          </a:prstGeom>
          <a:noFill/>
          <a:ln w="9525">
            <a:solidFill>
              <a:srgbClr val="4B63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29375" y="1714500"/>
            <a:ext cx="2500313" cy="428625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производство  мебели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643438"/>
            <a:ext cx="25177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86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750" y="4643438"/>
            <a:ext cx="4143375" cy="2000250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Факторы  размещения  деревообрабатывающих  </a:t>
            </a:r>
          </a:p>
          <a:p>
            <a:pPr algn="ctr">
              <a:defRPr/>
            </a:pPr>
            <a:r>
              <a:rPr lang="ru-RU" b="1" dirty="0">
                <a:solidFill>
                  <a:srgbClr val="3B4A1E"/>
                </a:solidFill>
              </a:rPr>
              <a:t>предприятий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9125" y="4643438"/>
            <a:ext cx="4429125" cy="2000250"/>
          </a:xfrm>
          <a:prstGeom prst="rect">
            <a:avLst/>
          </a:prstGeom>
          <a:solidFill>
            <a:srgbClr val="D6E6B8"/>
          </a:solidFill>
          <a:ln>
            <a:solidFill>
              <a:srgbClr val="4B6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b="1" dirty="0">
                <a:solidFill>
                  <a:srgbClr val="3B4A1E"/>
                </a:solidFill>
              </a:rPr>
              <a:t>В  районах  лесозаготовок  (особенно  при  пересечении  сплавных  рек  и  железных  дорог)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>
                <a:solidFill>
                  <a:srgbClr val="3B4A1E"/>
                </a:solidFill>
              </a:rPr>
              <a:t>В  районах  потребления  готовой 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4708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3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1000125"/>
            <a:ext cx="6429375" cy="3698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ru-RU" b="1">
                <a:solidFill>
                  <a:srgbClr val="4B632B"/>
                </a:solidFill>
                <a:latin typeface="Arial" pitchFamily="34" charset="0"/>
                <a:cs typeface="Times New Roman" pitchFamily="18" charset="0"/>
              </a:rPr>
              <a:t>Отрасль является материало-, энерго- и водоемкой.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1500188"/>
            <a:ext cx="6429375" cy="6461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4B632B"/>
                </a:solidFill>
                <a:latin typeface="Arial" pitchFamily="34" charset="0"/>
                <a:cs typeface="Times New Roman" pitchFamily="18" charset="0"/>
              </a:rPr>
              <a:t>1 тонна целлюлозы = </a:t>
            </a:r>
          </a:p>
          <a:p>
            <a:pPr algn="ctr">
              <a:defRPr/>
            </a:pPr>
            <a:r>
              <a:rPr lang="ru-RU" b="1">
                <a:solidFill>
                  <a:srgbClr val="4B632B"/>
                </a:solidFill>
                <a:latin typeface="Arial" pitchFamily="34" charset="0"/>
                <a:cs typeface="Times New Roman" pitchFamily="18" charset="0"/>
              </a:rPr>
              <a:t>5 м</a:t>
            </a:r>
            <a:r>
              <a:rPr lang="ru-RU" b="1" baseline="30000">
                <a:solidFill>
                  <a:srgbClr val="4B632B"/>
                </a:solidFill>
                <a:latin typeface="Times New (W1)"/>
                <a:cs typeface="Times New Roman" pitchFamily="18" charset="0"/>
              </a:rPr>
              <a:t>3</a:t>
            </a:r>
            <a:r>
              <a:rPr lang="ru-RU" b="1">
                <a:solidFill>
                  <a:srgbClr val="4B632B"/>
                </a:solidFill>
                <a:latin typeface="Arial" pitchFamily="34" charset="0"/>
                <a:cs typeface="Times New Roman" pitchFamily="18" charset="0"/>
              </a:rPr>
              <a:t> древесины + 350 м</a:t>
            </a:r>
            <a:r>
              <a:rPr lang="ru-RU" b="1" baseline="30000">
                <a:solidFill>
                  <a:srgbClr val="4B632B"/>
                </a:solidFill>
                <a:latin typeface="Times New (W1)"/>
                <a:cs typeface="Times New Roman" pitchFamily="18" charset="0"/>
              </a:rPr>
              <a:t>3</a:t>
            </a:r>
            <a:r>
              <a:rPr lang="ru-RU" b="1">
                <a:solidFill>
                  <a:srgbClr val="4B632B"/>
                </a:solidFill>
                <a:latin typeface="Arial" pitchFamily="34" charset="0"/>
                <a:cs typeface="Times New Roman" pitchFamily="18" charset="0"/>
              </a:rPr>
              <a:t> воды + электроэнергия</a:t>
            </a:r>
            <a:endParaRPr lang="ru-RU" b="1">
              <a:solidFill>
                <a:srgbClr val="4B632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solidFill>
            <a:srgbClr val="D6E6B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5B762E"/>
                </a:solidFill>
              </a:rPr>
              <a:t>Целлюлозно-бумажная 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428875"/>
            <a:ext cx="2214562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Производство  </a:t>
            </a:r>
          </a:p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целлюлозы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2428875"/>
            <a:ext cx="2071688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Производство  </a:t>
            </a:r>
          </a:p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картона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2428875"/>
            <a:ext cx="2143125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Производство  </a:t>
            </a:r>
          </a:p>
          <a:p>
            <a:pPr algn="ctr">
              <a:defRPr/>
            </a:pPr>
            <a:r>
              <a:rPr lang="ru-RU" b="1" dirty="0">
                <a:solidFill>
                  <a:srgbClr val="4B632B"/>
                </a:solidFill>
              </a:rPr>
              <a:t>бумаги</a:t>
            </a: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88"/>
            <a:ext cx="23907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214688"/>
            <a:ext cx="2413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214688"/>
            <a:ext cx="25034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Прямоугольник 12"/>
          <p:cNvSpPr>
            <a:spLocks noChangeArrowheads="1"/>
          </p:cNvSpPr>
          <p:nvPr/>
        </p:nvSpPr>
        <p:spPr bwMode="auto">
          <a:xfrm>
            <a:off x="34914" y="5186344"/>
            <a:ext cx="3108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Светлогорск</a:t>
            </a:r>
            <a:r>
              <a:rPr lang="ru-RU" b="1" dirty="0" smtClean="0">
                <a:cs typeface="Times New Roman" panose="02020603050405020304" pitchFamily="18" charset="0"/>
              </a:rPr>
              <a:t>- целлюлозный комбинат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3310350" y="5144473"/>
            <a:ext cx="31080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Добруш</a:t>
            </a:r>
            <a:r>
              <a:rPr lang="ru-RU" b="1" dirty="0" smtClean="0">
                <a:cs typeface="Times New Roman" panose="02020603050405020304" pitchFamily="18" charset="0"/>
              </a:rPr>
              <a:t>- тетради и альбомы,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Чашники, Шклов</a:t>
            </a:r>
            <a:r>
              <a:rPr lang="ru-RU" b="1" dirty="0" smtClean="0">
                <a:cs typeface="Times New Roman" panose="02020603050405020304" pitchFamily="18" charset="0"/>
              </a:rPr>
              <a:t>- газетная бумага,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Гомель</a:t>
            </a:r>
            <a:r>
              <a:rPr lang="ru-RU" b="1" dirty="0" smtClean="0">
                <a:cs typeface="Times New Roman" panose="02020603050405020304" pitchFamily="18" charset="0"/>
              </a:rPr>
              <a:t>- обои,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Борисов</a:t>
            </a:r>
            <a:r>
              <a:rPr lang="ru-RU" b="1" dirty="0" smtClean="0">
                <a:cs typeface="Times New Roman" panose="02020603050405020304" pitchFamily="18" charset="0"/>
              </a:rPr>
              <a:t>- бумага А4</a:t>
            </a:r>
            <a:endParaRPr lang="ru-RU" b="1" dirty="0"/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6648975" y="5354442"/>
            <a:ext cx="199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Слоним</a:t>
            </a:r>
            <a:r>
              <a:rPr lang="ru-RU" b="1" dirty="0" smtClean="0">
                <a:cs typeface="Times New Roman" panose="02020603050405020304" pitchFamily="18" charset="0"/>
              </a:rPr>
              <a:t>-картон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50000" y="6006153"/>
            <a:ext cx="279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www.youtube.com/watch?v=bYht20dKFGU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6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214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ProximaNova</vt:lpstr>
      <vt:lpstr>Times New (W1)</vt:lpstr>
      <vt:lpstr>Times New Roman</vt:lpstr>
      <vt:lpstr>Wingdings</vt:lpstr>
      <vt:lpstr>Office Theme</vt:lpstr>
      <vt:lpstr>Презентация PowerPoint</vt:lpstr>
      <vt:lpstr>Презентация PowerPoint</vt:lpstr>
      <vt:lpstr>Лесная промышленность-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проблемы: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Minski Axel</cp:lastModifiedBy>
  <cp:revision>134</cp:revision>
  <dcterms:created xsi:type="dcterms:W3CDTF">2016-11-18T14:12:19Z</dcterms:created>
  <dcterms:modified xsi:type="dcterms:W3CDTF">2017-03-23T06:38:53Z</dcterms:modified>
</cp:coreProperties>
</file>