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8" r:id="rId2"/>
    <p:sldId id="260" r:id="rId3"/>
    <p:sldId id="261" r:id="rId4"/>
    <p:sldId id="279" r:id="rId5"/>
    <p:sldId id="262" r:id="rId6"/>
    <p:sldId id="275" r:id="rId7"/>
    <p:sldId id="263" r:id="rId8"/>
    <p:sldId id="264" r:id="rId9"/>
    <p:sldId id="265" r:id="rId10"/>
    <p:sldId id="266" r:id="rId11"/>
    <p:sldId id="280" r:id="rId12"/>
    <p:sldId id="282" r:id="rId13"/>
    <p:sldId id="283" r:id="rId14"/>
    <p:sldId id="267" r:id="rId15"/>
    <p:sldId id="268" r:id="rId16"/>
    <p:sldId id="269" r:id="rId17"/>
    <p:sldId id="278" r:id="rId18"/>
    <p:sldId id="270" r:id="rId19"/>
    <p:sldId id="284" r:id="rId20"/>
    <p:sldId id="271" r:id="rId21"/>
    <p:sldId id="277" r:id="rId22"/>
    <p:sldId id="272" r:id="rId23"/>
    <p:sldId id="276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</p:sldIdLst>
  <p:sldSz cx="9144000" cy="6858000" type="screen4x3"/>
  <p:notesSz cx="6858000" cy="9144000"/>
  <p:custDataLst>
    <p:tags r:id="rId4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B93"/>
    <a:srgbClr val="BDE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95737" autoAdjust="0"/>
  </p:normalViewPr>
  <p:slideViewPr>
    <p:cSldViewPr>
      <p:cViewPr>
        <p:scale>
          <a:sx n="80" d="100"/>
          <a:sy n="80" d="100"/>
        </p:scale>
        <p:origin x="-1086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7CA30-43CA-4496-A8F0-B84E0676ED1B}" type="datetimeFigureOut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1475F-C6C3-462B-8827-EAB128E2B0D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58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1475F-C6C3-462B-8827-EAB128E2B0D8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Главные районы</a:t>
            </a:r>
            <a:r>
              <a:rPr lang="ru-RU" baseline="0" dirty="0" smtClean="0"/>
              <a:t> черной металлургии США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51457-7CD6-4D6E-93BE-FA46BE02D6C3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29AC-8ED1-4E1F-BDA9-7B4D6DAAA9C6}" type="datetime1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E7C6A-6669-4E59-8C5B-5D46B36D61F7}" type="datetime1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5A9A9-97E6-46DC-8959-CA99169DD370}" type="datetime1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DBBC6-9171-4D1C-8E16-6451C1E21A73}" type="datetime1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64AE-73C7-4014-BF4D-7D6E9B831147}" type="datetime1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2E9D2-89F8-420D-B8AC-0151F905148F}" type="datetime1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31906-7F2F-430B-BC4F-B43B1F018542}" type="datetime1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A02C3-E542-4C28-B88C-5160C7116CE3}" type="datetime1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875AC-115A-4C0A-8E5F-16B4E02CBCF8}" type="datetime1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796FE-CFAF-4953-BA1F-91159F3EE753}" type="datetime1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5DDEC-94EE-48C3-84F4-03E6917A3F1B}" type="datetime1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878CC-79E5-493A-8746-8104F51B14FD}" type="datetime1">
              <a:rPr lang="ru-RU" smtClean="0"/>
              <a:pPr/>
              <a:t>23.04.2020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EB755-32CA-40B6-B0EF-67D21CAE05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54/olesia-35-35.1/0_13c95_5bcd09b0_X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rezentacija.biz/prezentacii-dlya-shkoly/prezentacii-po-geografii/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zentacija.biz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slide" Target="slide7.xml"/><Relationship Id="rId5" Type="http://schemas.openxmlformats.org/officeDocument/2006/relationships/image" Target="../media/image37.emf"/><Relationship Id="rId4" Type="http://schemas.openxmlformats.org/officeDocument/2006/relationships/oleObject" Target="../embeddings/_________Microsoft_Word_97-20031.doc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247290" cy="714380"/>
          </a:xfrm>
          <a:gradFill flip="none" rotWithShape="1">
            <a:gsLst>
              <a:gs pos="0">
                <a:srgbClr val="DFDB93">
                  <a:tint val="66000"/>
                  <a:satMod val="160000"/>
                </a:srgbClr>
              </a:gs>
              <a:gs pos="50000">
                <a:srgbClr val="DFDB93">
                  <a:tint val="44500"/>
                  <a:satMod val="160000"/>
                </a:srgbClr>
              </a:gs>
              <a:gs pos="100000">
                <a:srgbClr val="DFDB93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СОЕДИНЕННЫЕ ШТАТЫ АМЕРИКИ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582913" cy="5026029"/>
          </a:xfrm>
          <a:gradFill flip="none" rotWithShape="1">
            <a:gsLst>
              <a:gs pos="0">
                <a:srgbClr val="DFDB93">
                  <a:tint val="66000"/>
                  <a:satMod val="160000"/>
                </a:srgbClr>
              </a:gs>
              <a:gs pos="50000">
                <a:srgbClr val="DFDB93">
                  <a:tint val="44500"/>
                  <a:satMod val="160000"/>
                </a:srgbClr>
              </a:gs>
              <a:gs pos="100000">
                <a:srgbClr val="DFDB93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/>
          </a:bodyPr>
          <a:lstStyle/>
          <a:p>
            <a:r>
              <a:rPr lang="ru-RU" sz="2000" dirty="0" smtClean="0"/>
              <a:t>Территория современных США была открыта английским мореплавателем Джоном Каботом в </a:t>
            </a:r>
            <a:r>
              <a:rPr lang="ru-RU" sz="2000" b="1" dirty="0" smtClean="0"/>
              <a:t>1497г. </a:t>
            </a:r>
          </a:p>
          <a:p>
            <a:r>
              <a:rPr lang="ru-RU" sz="2000" dirty="0" smtClean="0"/>
              <a:t>Первые европейские поселения на территории нынешнего государства основали испанцы во Флориде (Сент-Огюстин в 1565г.) и англичане в Виргинии (Джеймстаун в 1607г.)</a:t>
            </a:r>
          </a:p>
          <a:p>
            <a:r>
              <a:rPr lang="ru-RU" sz="2000" dirty="0" smtClean="0"/>
              <a:t>К 70-м годам здесь было основано </a:t>
            </a:r>
            <a:r>
              <a:rPr lang="ru-RU" sz="2000" b="1" dirty="0" smtClean="0"/>
              <a:t>13 английских колоний.</a:t>
            </a:r>
          </a:p>
          <a:p>
            <a:r>
              <a:rPr lang="ru-RU" sz="2000" b="1" dirty="0" smtClean="0"/>
              <a:t>4 июля 17776г</a:t>
            </a:r>
            <a:r>
              <a:rPr lang="ru-RU" sz="2000" dirty="0" smtClean="0"/>
              <a:t>. восставшие против власти метрополии колонии провозгласили свою независимость и стали называться Соединенными Штатами Америки.</a:t>
            </a:r>
            <a:endParaRPr lang="ru-RU" sz="2000" dirty="0"/>
          </a:p>
        </p:txBody>
      </p:sp>
      <p:pic>
        <p:nvPicPr>
          <p:cNvPr id="4" name="Picture 9" descr="D:\mygeography\Презентации\США\st-svobody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429132"/>
            <a:ext cx="285752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Картинка 49 из 1253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429132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D:\mygeography\Презентации\США\ger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429132"/>
            <a:ext cx="2367807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  <a:solidFill>
            <a:schemeClr val="bg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НАЦИОНАЛЬНЫЙ СОСТАВ НАСЕЛЕНИЯ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  <a:solidFill>
            <a:schemeClr val="bg2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Современная  американская  нация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-это результат этнического смешения и слияния переселенцев из разных частей света, и в особенности из Европы и Африки.</a:t>
            </a: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Ныне в США живут представители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более ста этносов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</a:rPr>
              <a:t>Три главные этнические группы: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Американцы США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(9/10 всего населения), или просто американцы, т.е. потомки переселенцев разных национальностей, для которых английский язык теперь является родным. Из них 80%  это выходцы из Европы; 12% -  афроамериканцы; американцы латиноамериканского и почти 4% азиатско-тихоокеанского происхождения.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Переходные иммигрантские группы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сравнительно недавно переселившихся в США и еще не «натурализовавшихся» в этой стране.</a:t>
            </a:r>
          </a:p>
          <a:p>
            <a:pPr>
              <a:buFont typeface="+mj-lt"/>
              <a:buAutoNum type="arabicPeriod"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Жители-аборигены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(около 1% населения страны)- индейцы, алеуты и эскимосы.</a:t>
            </a:r>
          </a:p>
          <a:p>
            <a:pPr>
              <a:buFont typeface="+mj-lt"/>
              <a:buAutoNum type="arabicPeriod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Важным последствием современной миграции является то, что </a:t>
            </a:r>
          </a:p>
          <a:p>
            <a:pPr algn="ctr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14% населения не говорит на английском языке.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77809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ИНДЕЙЦЫ-КОРЕННЫЕ ЖИТЕЛИ США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9a750c2e1b24281cde38c9c967fd8dd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1142984"/>
            <a:ext cx="8352928" cy="5197490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58246" cy="911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АЛЕУТЫ-КОРЕННЫЕ ЖИТЕЛИ  АЛЕУТСКИХ ОСТРОВОВ И АЛЯСКИ США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Admin\Рабочий стол\aleutdancers6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8358246" cy="494190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9115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ЭСКИМОСЫ-КОРЕННЫЕ ЖИТЕЛИ СЕВЕРА США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ph038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4845079" cy="400052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1299272.jpg"/>
          <p:cNvPicPr>
            <a:picLocks noChangeAspect="1" noChangeArrowheads="1"/>
          </p:cNvPicPr>
          <p:nvPr/>
        </p:nvPicPr>
        <p:blipFill>
          <a:blip r:embed="rId3"/>
          <a:srcRect l="8197" t="6060" r="7786" b="15151"/>
          <a:stretch>
            <a:fillRect/>
          </a:stretch>
        </p:blipFill>
        <p:spPr bwMode="auto">
          <a:xfrm>
            <a:off x="5643570" y="1500174"/>
            <a:ext cx="3071834" cy="385765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РЕЛИГИОЗНЫЙ СОСТАВ НАСЕЛЕНИЯ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США зарегистрировано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260 различных церквей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86 из них насчитывают более 50 тыс. последователей каждая. Религиозная принадлежность американцев тесно связана с их происхождением: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Религиозный состав населения в следствии этнического многообразия неоднороден.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большая часть населения –это христиане.</a:t>
            </a:r>
          </a:p>
          <a:p>
            <a:pPr marL="0" fontAlgn="t">
              <a:spcBef>
                <a:spcPts val="0"/>
              </a:spcBef>
            </a:pPr>
            <a:endParaRPr lang="ru-RU" sz="2000" b="1" dirty="0" smtClean="0">
              <a:solidFill>
                <a:schemeClr val="lt1"/>
              </a:solidFill>
            </a:endParaRPr>
          </a:p>
          <a:p>
            <a:pPr marL="0" fontAlgn="t">
              <a:spcBef>
                <a:spcPts val="0"/>
              </a:spcBef>
            </a:pPr>
            <a:endParaRPr lang="ru-RU" sz="1400" b="1" dirty="0" smtClean="0">
              <a:solidFill>
                <a:schemeClr val="lt1"/>
              </a:solidFill>
            </a:endParaRPr>
          </a:p>
          <a:p>
            <a:pPr marL="0" fontAlgn="t">
              <a:spcBef>
                <a:spcPts val="0"/>
              </a:spcBef>
            </a:pPr>
            <a:endParaRPr lang="ru-RU" sz="1400" dirty="0" smtClean="0">
              <a:solidFill>
                <a:schemeClr val="dk1"/>
              </a:solidFill>
            </a:endParaRPr>
          </a:p>
          <a:p>
            <a:pPr marL="0" fontAlgn="t">
              <a:spcBef>
                <a:spcPts val="0"/>
              </a:spcBef>
            </a:pPr>
            <a:endParaRPr lang="ru-RU" sz="1400" dirty="0" smtClean="0">
              <a:solidFill>
                <a:schemeClr val="dk1"/>
              </a:solidFill>
            </a:endParaRP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945396"/>
              </p:ext>
            </p:extLst>
          </p:nvPr>
        </p:nvGraphicFramePr>
        <p:xfrm>
          <a:off x="857224" y="2780928"/>
          <a:ext cx="7286673" cy="19144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1"/>
                <a:gridCol w="2428891"/>
                <a:gridCol w="2428891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католики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протестанты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православные</a:t>
                      </a:r>
                      <a:endParaRPr lang="ru-RU" dirty="0"/>
                    </a:p>
                  </a:txBody>
                  <a:tcPr anchor="ctr"/>
                </a:tc>
              </a:tr>
              <a:tr h="1338361">
                <a:tc>
                  <a:txBody>
                    <a:bodyPr/>
                    <a:lstStyle/>
                    <a:p>
                      <a:r>
                        <a:rPr lang="ru-RU" dirty="0" smtClean="0"/>
                        <a:t> выходцы из</a:t>
                      </a:r>
                      <a:r>
                        <a:rPr lang="ru-RU" baseline="0" dirty="0" smtClean="0"/>
                        <a:t> Италии, Испании, Польши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выходцы из</a:t>
                      </a:r>
                      <a:r>
                        <a:rPr lang="ru-RU" baseline="0" dirty="0" smtClean="0"/>
                        <a:t> Великобритании, скандинавских стран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выходцы из</a:t>
                      </a:r>
                      <a:r>
                        <a:rPr lang="ru-RU" baseline="0" dirty="0" smtClean="0"/>
                        <a:t> России, Греции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1134" cy="64807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ПЛОТНОСТЬ И РАЗМЕЩЕНИЕ НАСЕЛЕНИЯ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3"/>
            <a:ext cx="8640960" cy="5832250"/>
          </a:xfr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Средняя плотность населения-28 человек на 1 кв. км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 место среди 20 наиболее населенных стран)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размещения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населения характерны очень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большие различия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70% жителей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США проживают на территории, занимающей всего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12% общей площади стр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 велики различия между приморскими (приозерными) и горными штатами: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 350-400 чел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1 кв.км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 2-5 чел. на1 кв.км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последнее время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возросли внутренние </a:t>
            </a:r>
          </a:p>
          <a:p>
            <a:pPr marL="0" indent="0"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миграции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населения, в первую очередь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пенсионеров, из штатов Севера(«снежный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пояс») в штаты Юга («солнечный пояс»).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Быстрее всего растет население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Техаса, Флориды и особенно Калифорнии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8" descr="сша доля населения регионов"/>
          <p:cNvPicPr>
            <a:picLocks noChangeAspect="1" noChangeArrowheads="1"/>
          </p:cNvPicPr>
          <p:nvPr/>
        </p:nvPicPr>
        <p:blipFill>
          <a:blip r:embed="rId2"/>
          <a:srcRect r="81" b="8"/>
          <a:stretch>
            <a:fillRect/>
          </a:stretch>
        </p:blipFill>
        <p:spPr bwMode="auto">
          <a:xfrm>
            <a:off x="5508104" y="3212976"/>
            <a:ext cx="33845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США-СТРАНА ГОРОДОВ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1662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76% населения-горожане.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США насчитывают почти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 тыс. городов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размещение населения определяется прежде всего географией городов.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Североамериканский тип города: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Относительно молодые.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Характерна четкая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прямоугольная планировка.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Выделяется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центральный деловой район -«даунтаун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где концентрируются органы управления, банки, средства массовой информации и обслуживания.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больших городах в центре их облик определяют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здания-небоскребы.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остальных городских частях преобладает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малоэтажная (3-5 этажей) застройка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дальше от центра - индивидуальная застройка (это способствовало гигантскому расползанию городов и формированию городских агломераций).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85725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ДЕЛОВОЙ ЦЕНТР БОСТОНА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boston-phot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47860" cy="457203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286808" cy="102521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США-ТИПИЧНАЯ СТРАНА ГОРОДСКИХ АГЛОМЕРАЦИЙ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286808" cy="528641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1950 г. В США насчитывалось 170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городских агломераций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сейчас около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300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Городов- «миллионеров»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США всего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10, а агломераций – «миллионеров»-50.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них проживает более половины городского населения США.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50-х годах американские географы отметили формирование в США  мегалополисов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78619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8619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/>
              <a:t>МЕГАЛОПОЛИСЫ США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8863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/>
              <a:t>        Сейчас</a:t>
            </a:r>
            <a:r>
              <a:rPr lang="ru-RU" sz="2000" dirty="0" smtClean="0"/>
              <a:t> </a:t>
            </a:r>
            <a:r>
              <a:rPr lang="ru-RU" sz="2000" dirty="0"/>
              <a:t>в стране </a:t>
            </a:r>
            <a:r>
              <a:rPr lang="ru-RU" sz="2000" b="1" dirty="0"/>
              <a:t>три мегалополиса</a:t>
            </a:r>
            <a:r>
              <a:rPr lang="ru-RU" sz="2000" dirty="0"/>
              <a:t>:</a:t>
            </a:r>
          </a:p>
          <a:p>
            <a:r>
              <a:rPr lang="ru-RU" sz="2000" b="1" dirty="0"/>
              <a:t>Северо-Восточный</a:t>
            </a:r>
            <a:r>
              <a:rPr lang="ru-RU" sz="2000" dirty="0"/>
              <a:t>, сокращенно «</a:t>
            </a:r>
            <a:r>
              <a:rPr lang="ru-RU" sz="2000" b="1" dirty="0"/>
              <a:t>Босваш»</a:t>
            </a:r>
            <a:r>
              <a:rPr lang="ru-RU" sz="2000" dirty="0"/>
              <a:t> (протянулся от Бостона до Вашингтона)</a:t>
            </a:r>
          </a:p>
          <a:p>
            <a:r>
              <a:rPr lang="ru-RU" sz="2000" b="1" dirty="0"/>
              <a:t>Приозерный, «Чипитс» </a:t>
            </a:r>
            <a:r>
              <a:rPr lang="ru-RU" sz="2000" dirty="0"/>
              <a:t>(от Чикаго до Питсбурга)</a:t>
            </a:r>
          </a:p>
          <a:p>
            <a:r>
              <a:rPr lang="ru-RU" sz="2000" b="1" dirty="0"/>
              <a:t>Калифорнийский, «Сансан» </a:t>
            </a:r>
            <a:r>
              <a:rPr lang="ru-RU" sz="2000" dirty="0"/>
              <a:t>(от Сан-Франциско до Сан-Диего)</a:t>
            </a:r>
          </a:p>
          <a:p>
            <a:r>
              <a:rPr lang="ru-RU" sz="2000" dirty="0"/>
              <a:t>Иногда в США выделяют еще два мегалополиса, находящиеся на более ранней стадии формирования: это мегалополис побережья Мексиканского залива (от Хьюстона до Нового Орлеана) и Флоридский (на территории штата Флорида)</a:t>
            </a:r>
          </a:p>
          <a:p>
            <a:endParaRPr lang="ru-RU" dirty="0"/>
          </a:p>
        </p:txBody>
      </p:sp>
      <p:pic>
        <p:nvPicPr>
          <p:cNvPr id="4" name="Picture 40" descr="мегалополисы сша"/>
          <p:cNvPicPr>
            <a:picLocks noChangeAspect="1" noChangeArrowheads="1"/>
          </p:cNvPicPr>
          <p:nvPr/>
        </p:nvPicPr>
        <p:blipFill>
          <a:blip r:embed="rId2"/>
          <a:srcRect r="-69" b="42606"/>
          <a:stretch>
            <a:fillRect/>
          </a:stretch>
        </p:blipFill>
        <p:spPr bwMode="auto">
          <a:xfrm>
            <a:off x="500034" y="4071942"/>
            <a:ext cx="5616575" cy="2571768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" name="Picture 35" descr="мегалополисы сша"/>
          <p:cNvPicPr>
            <a:picLocks noChangeAspect="1" noChangeArrowheads="1"/>
          </p:cNvPicPr>
          <p:nvPr/>
        </p:nvPicPr>
        <p:blipFill>
          <a:blip r:embed="rId2"/>
          <a:srcRect t="59547" r="-69" b="78"/>
          <a:stretch>
            <a:fillRect/>
          </a:stretch>
        </p:blipFill>
        <p:spPr bwMode="auto">
          <a:xfrm>
            <a:off x="6372200" y="4596619"/>
            <a:ext cx="2387595" cy="123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71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86808" cy="100013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ГОСУДАРСТВЕННЫЙ ФЛАГ США.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316156" cy="530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14678" y="6211669"/>
            <a:ext cx="2848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u="sng" dirty="0" smtClean="0">
                <a:hlinkClick r:id="rId3"/>
              </a:rPr>
              <a:t>Презентации по географии</a:t>
            </a:r>
            <a:endParaRPr lang="en-US" u="sng" dirty="0" smtClean="0"/>
          </a:p>
          <a:p>
            <a:pPr algn="ctr"/>
            <a:r>
              <a:rPr lang="en-US" dirty="0" smtClean="0">
                <a:hlinkClick r:id="rId4"/>
              </a:rPr>
              <a:t>https://prezentacija.biz/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СУБУРБАНИЗАЦИЯ В США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Гигантское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разрастание пригородных зон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крупные города США как бы расползаются вширь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Теперь в такой «одноэтажной Америке» живет 2/3 всех американских семей,  тогда как в центральных частях городов население убывало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Вызвана: растущей ценой на землю, ухудшением экологической ситуации в ядрах агломераций , широкое развитие индивидуального автотранспорта, стремлением каждого американца жить в собственном доме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Ведет к широкому распространению «маятниковых» поездок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МАЛОЭТАЖНАЯ АМЕРИКА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15479-1280x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24943"/>
            <a:ext cx="4357686" cy="3486149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bf9bc416376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8582" y="1424745"/>
            <a:ext cx="4604188" cy="300039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21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СЕЛЬСКОЕ РАССЕЛЕНИЕ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Сельское население США живет преимущественно на отдельно расположенных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фермах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(рассеянная форма расселения)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Компактные сельские поселения более многочисленны на юго-востоке страны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Условия быта сельских жителей не очень сильно отличаются от городских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Следовательно,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городской образ жизни господствует во всей стране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ФЕРМА В США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ph093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214842" cy="3429024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428868"/>
            <a:ext cx="503872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sz="4000" dirty="0"/>
              <a:t>Роль США  в мировом хозяйстве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800" dirty="0"/>
              <a:t>США – крупнейшее государство мира, обладающее могучим экономическим, научно-техническим и военным потенциалом;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ВНП США не имеет себе равных в мире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США – крупнейший в мире производитель промышленной и С/Х продукции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/>
              <a:t>США – крупнейший экспортёр капитала</a:t>
            </a:r>
          </a:p>
        </p:txBody>
      </p:sp>
    </p:spTree>
    <p:extLst>
      <p:ext uri="{BB962C8B-B14F-4D97-AF65-F5344CB8AC3E}">
        <p14:creationId xmlns:p14="http://schemas.microsoft.com/office/powerpoint/2010/main" val="34531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285720" y="3857628"/>
            <a:ext cx="8572560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Calibri" pitchFamily="34" charset="0"/>
              </a:rPr>
              <a:t>По численности научного и инженерного персонала и расходам на НИОКР США резко выделяется даже среди высокоразвитых стран.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85720" y="5357826"/>
            <a:ext cx="8624919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Под воздействием НТР в отраслевой структуре ВНП происходит сокращение удельного веса материального производства и возрастание непроизводственной сферы.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214281" y="1928802"/>
            <a:ext cx="8643999" cy="15696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/>
            <a:r>
              <a:rPr lang="ru-RU" sz="2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Отраслями международной специализации 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США являются электротехническая и электронная промышленность, автомобилестроение,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авиакосмическая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атомная промышленность, биотехнология и т.д.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1428728" y="357166"/>
            <a:ext cx="7000924" cy="1346200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</a:bodyPr>
          <a:lstStyle/>
          <a:p>
            <a:pPr algn="ctr"/>
            <a:r>
              <a:rPr lang="ru-RU" sz="1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Общая характеристика </a:t>
            </a:r>
            <a:endParaRPr lang="ru-RU" sz="1800" b="1" kern="1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18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хозяйства</a:t>
            </a:r>
            <a:r>
              <a:rPr lang="ru-RU" sz="18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8678" name="Picture 6" descr="Ареалы технопарков в СШ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58280" y="2246409"/>
            <a:ext cx="5009781" cy="3222438"/>
          </a:xfrm>
          <a:prstGeom prst="rect">
            <a:avLst/>
          </a:prstGeom>
          <a:noFill/>
        </p:spPr>
      </p:pic>
      <p:pic>
        <p:nvPicPr>
          <p:cNvPr id="28679" name="Picture 7" descr="BS0058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04800"/>
            <a:ext cx="1200128" cy="1012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566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Хозяйство Северной Амер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3025" y="0"/>
            <a:ext cx="9217025" cy="6769100"/>
          </a:xfrm>
          <a:prstGeom prst="rect">
            <a:avLst/>
          </a:prstGeom>
          <a:noFill/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042988" y="404813"/>
            <a:ext cx="360362" cy="5688012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763713" y="333375"/>
            <a:ext cx="1008062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США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64163" y="3716338"/>
            <a:ext cx="358775" cy="13700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10800000" vert="eaVert" wrap="none" anchor="ctr"/>
          <a:lstStyle/>
          <a:p>
            <a:pPr algn="ctr"/>
            <a:r>
              <a:rPr lang="ru-RU" sz="2400" b="1">
                <a:solidFill>
                  <a:srgbClr val="FF3300"/>
                </a:solidFill>
              </a:rPr>
              <a:t>Россия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16200000">
            <a:off x="1295400" y="2457450"/>
            <a:ext cx="10795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/>
              <a:t>Китай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1476375" y="3500438"/>
            <a:ext cx="360363" cy="2592387"/>
          </a:xfrm>
          <a:prstGeom prst="rect">
            <a:avLst/>
          </a:prstGeom>
          <a:solidFill>
            <a:srgbClr val="FFFF66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835150" y="4292600"/>
            <a:ext cx="360363" cy="1800225"/>
          </a:xfrm>
          <a:prstGeom prst="rect">
            <a:avLst/>
          </a:prstGeom>
          <a:solidFill>
            <a:srgbClr val="66FF33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 rot="16200000">
            <a:off x="1655762" y="3176588"/>
            <a:ext cx="1368425" cy="431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1" dirty="0"/>
              <a:t>Япония</a:t>
            </a: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5148263" y="5445125"/>
            <a:ext cx="280993" cy="627081"/>
          </a:xfrm>
          <a:prstGeom prst="rect">
            <a:avLst/>
          </a:prstGeom>
          <a:solidFill>
            <a:srgbClr val="FF33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3399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85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Промышленность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571613"/>
            <a:ext cx="8215370" cy="2643206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Занято 25% населения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Высокий уровень концентрации производства и капитала – ТНК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Чётко проявляется переход от </a:t>
            </a:r>
            <a:r>
              <a:rPr lang="ru-RU" dirty="0" err="1"/>
              <a:t>ресурсо</a:t>
            </a:r>
            <a:r>
              <a:rPr lang="ru-RU" dirty="0"/>
              <a:t>- </a:t>
            </a:r>
            <a:r>
              <a:rPr lang="ru-RU" dirty="0" smtClean="0"/>
              <a:t>к </a:t>
            </a:r>
            <a:r>
              <a:rPr lang="ru-RU" dirty="0"/>
              <a:t>энергосберегающим технологиям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sp>
        <p:nvSpPr>
          <p:cNvPr id="41993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00958" y="2714620"/>
            <a:ext cx="792162" cy="431800"/>
          </a:xfrm>
          <a:prstGeom prst="rightArrow">
            <a:avLst>
              <a:gd name="adj1" fmla="val 50000"/>
              <a:gd name="adj2" fmla="val 458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99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715272" y="6143644"/>
            <a:ext cx="792162" cy="431800"/>
          </a:xfrm>
          <a:prstGeom prst="rightArrow">
            <a:avLst>
              <a:gd name="adj1" fmla="val 50000"/>
              <a:gd name="adj2" fmla="val 45864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6081" name="Picture 1" descr="C:\Documents and Settings\Администратор\Local Settings\Temporary Internet Files\Content.IE5\GBFQK3G8\MCj0433586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635806"/>
            <a:ext cx="2500330" cy="1649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3" name="Picture 3" descr="C:\Documents and Settings\Администратор\Local Settings\Temporary Internet Files\Content.IE5\3QB4U87S\MCj0432507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39" y="4635806"/>
            <a:ext cx="2360723" cy="1624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084" name="Picture 4" descr="C:\Documents and Settings\Администратор\Local Settings\Temporary Internet Files\Content.IE5\PHZKEL6O\MCj0428331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572008"/>
            <a:ext cx="2000264" cy="17386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5079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3" grpId="0" animBg="1"/>
      <p:bldP spid="4199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Крупнейшие ТНК Мира</a:t>
            </a:r>
            <a:endParaRPr lang="ru-RU" dirty="0"/>
          </a:p>
        </p:txBody>
      </p:sp>
      <p:graphicFrame>
        <p:nvGraphicFramePr>
          <p:cNvPr id="4506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28596" y="989013"/>
          <a:ext cx="8715404" cy="636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5781530" imgH="3908078" progId="">
                  <p:embed/>
                </p:oleObj>
              </mc:Choice>
              <mc:Fallback>
                <p:oleObj name="Document" r:id="rId4" imgW="5781530" imgH="3908078" progId="">
                  <p:embed/>
                  <p:pic>
                    <p:nvPicPr>
                      <p:cNvPr id="0" name="Picture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989013"/>
                        <a:ext cx="8715404" cy="63690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2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172450" y="6453188"/>
            <a:ext cx="792163" cy="404812"/>
          </a:xfrm>
          <a:prstGeom prst="leftArrow">
            <a:avLst>
              <a:gd name="adj1" fmla="val 50000"/>
              <a:gd name="adj2" fmla="val 489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1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Промышленность США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добыче нефти, газа, угля, выплавке стали входит в тройку лидеров мира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электроэнергии – 1 место в мире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Лидирующие позиции  в химической промышленности, выплавке цветных металлов (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1 место)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Лицо страны – производство автомобилей, самолётов</a:t>
            </a:r>
          </a:p>
          <a:p>
            <a:pPr marL="514350" indent="-514350">
              <a:lnSpc>
                <a:spcPct val="80000"/>
              </a:lnSpc>
              <a:buFont typeface="+mj-lt"/>
              <a:buAutoNum type="arabicPeriod"/>
            </a:pP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уровню развития  электроники и аэрокосмической техники превосходит все страны мира.</a:t>
            </a:r>
          </a:p>
        </p:txBody>
      </p:sp>
    </p:spTree>
    <p:extLst>
      <p:ext uri="{BB962C8B-B14F-4D97-AF65-F5344CB8AC3E}">
        <p14:creationId xmlns:p14="http://schemas.microsoft.com/office/powerpoint/2010/main" val="7218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АМЕРИКАНСКАЯ КОНСТИТУЦИЯ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02602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/>
              <a:t>Американская Конституция была разработана и принята Конституционным конвентом в Филадельфии (май-сентябрь 1787г.).  Однако в текст Конституции не были включены положения, гарантирующие политические, личные и процессуальные права граждан.</a:t>
            </a:r>
          </a:p>
          <a:p>
            <a:r>
              <a:rPr lang="ru-RU" sz="2000" dirty="0" smtClean="0"/>
              <a:t>В 1789 г. принят проект </a:t>
            </a:r>
            <a:r>
              <a:rPr lang="ru-RU" sz="2000" b="1" dirty="0" smtClean="0"/>
              <a:t>Билля о правах </a:t>
            </a:r>
            <a:r>
              <a:rPr lang="ru-RU" sz="2000" dirty="0" smtClean="0"/>
              <a:t>- первые 10 поправок к конституции, провозглашавших ряд политических, личных и процессуальных прав граждан (под давлением общественного мнения и демократически настроенных законодателей).</a:t>
            </a:r>
          </a:p>
          <a:p>
            <a:r>
              <a:rPr lang="ru-RU" sz="2000" b="1" dirty="0" smtClean="0"/>
              <a:t>4 марта 1789 г</a:t>
            </a:r>
            <a:r>
              <a:rPr lang="ru-RU" sz="2000" dirty="0" smtClean="0"/>
              <a:t>.  </a:t>
            </a:r>
            <a:r>
              <a:rPr lang="ru-RU" sz="2000" b="1" dirty="0" smtClean="0"/>
              <a:t>Конституция США </a:t>
            </a:r>
            <a:r>
              <a:rPr lang="ru-RU" sz="2000" dirty="0" smtClean="0"/>
              <a:t>вступила в силу.</a:t>
            </a:r>
          </a:p>
          <a:p>
            <a:endParaRPr lang="ru-RU" sz="1400" dirty="0"/>
          </a:p>
        </p:txBody>
      </p:sp>
      <p:pic>
        <p:nvPicPr>
          <p:cNvPr id="2050" name="Picture 2" descr="C:\Documents and Settings\Admin\Рабочий стол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143380"/>
            <a:ext cx="2000264" cy="240031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1285360286_28100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4714884"/>
            <a:ext cx="2661194" cy="1714512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Сельское хозяйство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500173"/>
            <a:ext cx="8229600" cy="502445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по размерам С/Х продукции превосходит все страны мира 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По производству зерновых 2-е место, а по экспорту С/Х сырья – 1-е место в мире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Занято  3% населения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Производительность труда выше, чем в промышленности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США – первые в </a:t>
            </a:r>
            <a:r>
              <a:rPr lang="ru-RU" sz="2400" dirty="0" err="1"/>
              <a:t>агробизнесе</a:t>
            </a:r>
            <a:endParaRPr lang="ru-RU" sz="2400" dirty="0"/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Основной тип С/Х предприятия – ферма. </a:t>
            </a:r>
            <a:r>
              <a:rPr lang="ru-RU" sz="2400" dirty="0" smtClean="0"/>
              <a:t>                                    Тенденция </a:t>
            </a:r>
            <a:r>
              <a:rPr lang="ru-RU" sz="2400" dirty="0"/>
              <a:t>– роль крупных хозяйств быстро возрастает.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r>
              <a:rPr lang="ru-RU" sz="2400" dirty="0"/>
              <a:t>Особенность – </a:t>
            </a:r>
            <a:r>
              <a:rPr lang="ru-RU" sz="2400" dirty="0" err="1"/>
              <a:t>постадийная</a:t>
            </a:r>
            <a:r>
              <a:rPr lang="ru-RU" sz="2400" dirty="0"/>
              <a:t> специализация</a:t>
            </a:r>
          </a:p>
          <a:p>
            <a:pPr marL="514350" indent="-514350">
              <a:lnSpc>
                <a:spcPct val="90000"/>
              </a:lnSpc>
              <a:buFont typeface="+mj-lt"/>
              <a:buAutoNum type="arabicPeriod"/>
            </a:pPr>
            <a:endParaRPr lang="ru-RU" sz="2400" dirty="0"/>
          </a:p>
        </p:txBody>
      </p:sp>
      <p:pic>
        <p:nvPicPr>
          <p:cNvPr id="67586" name="Picture 2" descr="C:\Documents and Settings\Администратор\Local Settings\Temporary Internet Files\Content.IE5\GBFQK3G8\MCj0428203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1043905" cy="1133494"/>
          </a:xfrm>
          <a:prstGeom prst="rect">
            <a:avLst/>
          </a:prstGeom>
          <a:noFill/>
        </p:spPr>
      </p:pic>
      <p:pic>
        <p:nvPicPr>
          <p:cNvPr id="67587" name="Picture 3" descr="C:\Documents and Settings\Администратор\Local Settings\Temporary Internet Files\Content.IE5\3QB4U87S\MCj041100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14290"/>
            <a:ext cx="1314551" cy="1226128"/>
          </a:xfrm>
          <a:prstGeom prst="rect">
            <a:avLst/>
          </a:prstGeom>
          <a:noFill/>
        </p:spPr>
      </p:pic>
      <p:pic>
        <p:nvPicPr>
          <p:cNvPr id="67588" name="Picture 4" descr="C:\Documents and Settings\Администратор\Local Settings\Temporary Internet Files\Content.IE5\PHZKEL6O\MCj019785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3357562"/>
            <a:ext cx="2286016" cy="1527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29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14290"/>
            <a:ext cx="8229600" cy="1041423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</a:t>
            </a:r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Североамериканский тип.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Развитие всех видов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Большие размеры грузов и перевозок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Большая дальность перевозок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Особая роль автомобилей</a:t>
            </a:r>
          </a:p>
        </p:txBody>
      </p:sp>
      <p:pic>
        <p:nvPicPr>
          <p:cNvPr id="4" name="Рисунок 3" descr="j044038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7694"/>
            <a:ext cx="2743200" cy="2743200"/>
          </a:xfrm>
          <a:prstGeom prst="rect">
            <a:avLst/>
          </a:prstGeom>
        </p:spPr>
      </p:pic>
      <p:pic>
        <p:nvPicPr>
          <p:cNvPr id="5" name="Рисунок 4" descr="bd05677_.wm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3786190"/>
            <a:ext cx="1662398" cy="21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32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WordArt 2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6162675" cy="600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Т</a:t>
            </a:r>
            <a:r>
              <a:rPr lang="ru-RU" sz="4000" b="1" kern="1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ранспортный </a:t>
            </a:r>
            <a:r>
              <a:rPr lang="ru-RU" sz="4000" b="1" kern="1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 Antiqua"/>
              </a:rPr>
              <a:t>комплекс</a:t>
            </a:r>
          </a:p>
        </p:txBody>
      </p:sp>
      <p:pic>
        <p:nvPicPr>
          <p:cNvPr id="57347" name="Picture 3" descr="BD05680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1981200" cy="1570038"/>
          </a:xfrm>
          <a:prstGeom prst="rect">
            <a:avLst/>
          </a:prstGeom>
          <a:noFill/>
        </p:spPr>
      </p:pic>
      <p:pic>
        <p:nvPicPr>
          <p:cNvPr id="57348" name="Picture 4" descr="BD05679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88913"/>
            <a:ext cx="2411412" cy="1042987"/>
          </a:xfrm>
          <a:prstGeom prst="rect">
            <a:avLst/>
          </a:prstGeom>
          <a:noFill/>
        </p:spPr>
      </p:pic>
      <p:pic>
        <p:nvPicPr>
          <p:cNvPr id="57349" name="Picture 5" descr="BD07281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5029200"/>
            <a:ext cx="1330325" cy="1524000"/>
          </a:xfrm>
          <a:prstGeom prst="rect">
            <a:avLst/>
          </a:prstGeom>
          <a:noFill/>
        </p:spPr>
      </p:pic>
      <p:pic>
        <p:nvPicPr>
          <p:cNvPr id="57350" name="Picture 6" descr="TN0056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3352800"/>
            <a:ext cx="1752600" cy="1333500"/>
          </a:xfrm>
          <a:prstGeom prst="rect">
            <a:avLst/>
          </a:prstGeom>
          <a:noFill/>
        </p:spPr>
      </p:pic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2000232" y="4643446"/>
            <a:ext cx="6858000" cy="1920875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r"/>
            <a:r>
              <a:rPr lang="ru-RU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Основу железнодорожной системы составляют трансконтинентальные магистрали, идущие от Атлантического до Тихоокеанского побережья. Остальные магистрали проложены как в широтном, так и в меридиональном направлении.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323850" y="2565400"/>
            <a:ext cx="6629400" cy="1938992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2000" b="1" dirty="0">
                <a:latin typeface="Calibri" pitchFamily="34" charset="0"/>
              </a:rPr>
              <a:t>Быстрому развитию автомобильного транспорта способствовал процесс урбанизации и фермерский тип сельского расселения, а также наличие большой сети хороших автодорог по всей стране, налаженная система тех обслуживания и активная деятельность автомобильных</a:t>
            </a:r>
            <a:r>
              <a:rPr lang="ru-RU" sz="2000" dirty="0">
                <a:latin typeface="Calibri" pitchFamily="34" charset="0"/>
              </a:rPr>
              <a:t> монополий.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339975" y="1268413"/>
            <a:ext cx="6400800" cy="1311275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000" dirty="0">
                <a:latin typeface="Tahoma" pitchFamily="34" charset="0"/>
              </a:rPr>
              <a:t>Авиационный транспорт имеет большое значение в пассажирских перевозках и внутренних и международных. Парк самолетов гражданской авиации – самый большой в мире</a:t>
            </a:r>
            <a:r>
              <a:rPr lang="ru-RU" dirty="0"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903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Территориальная структура хозяйства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168592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/>
              <a:t>Концентрация экономической жизни в «окраинных»                                                                                     </a:t>
            </a:r>
            <a:r>
              <a:rPr lang="ru-RU" dirty="0" err="1" smtClean="0"/>
              <a:t>приокеанских</a:t>
            </a:r>
            <a:r>
              <a:rPr lang="ru-RU" dirty="0" smtClean="0"/>
              <a:t> и приозёрных  районах.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2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581150" y="823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6781800" cy="6180138"/>
          </a:xfrm>
          <a:prstGeom prst="rect">
            <a:avLst/>
          </a:prstGeom>
          <a:solidFill>
            <a:srgbClr val="D0AD8E"/>
          </a:solidFill>
        </p:spPr>
      </p:pic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5562600" y="3276600"/>
            <a:ext cx="2743200" cy="2743200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400" b="1"/>
              <a:t>БОСВАШ</a:t>
            </a:r>
          </a:p>
          <a:p>
            <a:pPr algn="ctr" eaLnBrk="0" hangingPunct="0"/>
            <a:r>
              <a:rPr lang="ru-RU" sz="2400" b="1"/>
              <a:t>(от Бостона </a:t>
            </a:r>
          </a:p>
          <a:p>
            <a:pPr algn="ctr" eaLnBrk="0" hangingPunct="0"/>
            <a:r>
              <a:rPr lang="ru-RU" sz="2400" b="1"/>
              <a:t>до Вашингтона)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3124200" y="2133600"/>
            <a:ext cx="2667000" cy="2590800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/>
            <a:r>
              <a:rPr lang="ru-RU" sz="2400" b="1"/>
              <a:t>ЧИПИТС</a:t>
            </a:r>
          </a:p>
          <a:p>
            <a:pPr algn="ctr" eaLnBrk="0" hangingPunct="0"/>
            <a:r>
              <a:rPr lang="ru-RU" sz="2400" b="1"/>
              <a:t>или</a:t>
            </a:r>
          </a:p>
          <a:p>
            <a:pPr algn="ctr" eaLnBrk="0" hangingPunct="0"/>
            <a:r>
              <a:rPr lang="ru-RU" sz="2400" b="1"/>
              <a:t>ПРИОЗЕРНЫЙ</a:t>
            </a:r>
          </a:p>
          <a:p>
            <a:pPr algn="ctr" eaLnBrk="0" hangingPunct="0"/>
            <a:r>
              <a:rPr lang="ru-RU" sz="2400" b="1"/>
              <a:t>(от Милуоки</a:t>
            </a:r>
          </a:p>
          <a:p>
            <a:pPr algn="ctr" eaLnBrk="0" hangingPunct="0"/>
            <a:r>
              <a:rPr lang="ru-RU" sz="2400" b="1"/>
              <a:t>до Питтсбурга)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0" y="3357562"/>
            <a:ext cx="2743200" cy="2743200"/>
          </a:xfrm>
          <a:prstGeom prst="ellipse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/>
            <a:r>
              <a:rPr lang="ru-RU" sz="2400" b="1" dirty="0"/>
              <a:t>САНСАН</a:t>
            </a:r>
          </a:p>
          <a:p>
            <a:pPr algn="ctr" eaLnBrk="0" hangingPunct="0"/>
            <a:r>
              <a:rPr lang="ru-RU" sz="2400" b="1" dirty="0"/>
              <a:t>или</a:t>
            </a:r>
          </a:p>
          <a:p>
            <a:pPr algn="ctr" eaLnBrk="0" hangingPunct="0"/>
            <a:r>
              <a:rPr lang="ru-RU" sz="2400" b="1" dirty="0"/>
              <a:t>КАЛИФОРНИЙСКИЙ</a:t>
            </a:r>
          </a:p>
          <a:p>
            <a:pPr algn="ctr" eaLnBrk="0" hangingPunct="0"/>
            <a:r>
              <a:rPr lang="ru-RU" sz="2400" b="1" dirty="0"/>
              <a:t>(от Сан-Франциско</a:t>
            </a:r>
          </a:p>
          <a:p>
            <a:pPr algn="ctr" eaLnBrk="0" hangingPunct="0"/>
            <a:r>
              <a:rPr lang="ru-RU" sz="2400" b="1" dirty="0"/>
              <a:t>до Сан-Диего)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28600" y="228600"/>
            <a:ext cx="4486276" cy="175432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800" b="1" dirty="0">
                <a:solidFill>
                  <a:schemeClr val="accent2"/>
                </a:solidFill>
              </a:rPr>
              <a:t>В экономически наиболее развитых частях США сложились обширные урбанизированные районы, образовавшиеся при срастании многочисленных соседних агломераций – «МЕГАЛОПОЛИСЫ»</a:t>
            </a:r>
          </a:p>
        </p:txBody>
      </p:sp>
      <p:pic>
        <p:nvPicPr>
          <p:cNvPr id="26632" name="Picture 8" descr="Городская агломерац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"/>
            <a:ext cx="4057680" cy="1792488"/>
          </a:xfrm>
          <a:prstGeom prst="rect">
            <a:avLst/>
          </a:prstGeom>
          <a:noFill/>
        </p:spPr>
      </p:pic>
      <p:pic>
        <p:nvPicPr>
          <p:cNvPr id="26635" name="Picture 11" descr="Вашингто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5486400"/>
            <a:ext cx="1714500" cy="1131888"/>
          </a:xfrm>
          <a:prstGeom prst="rect">
            <a:avLst/>
          </a:prstGeom>
          <a:noFill/>
        </p:spPr>
      </p:pic>
      <p:pic>
        <p:nvPicPr>
          <p:cNvPr id="26636" name="Picture 12" descr="Сан-Франциско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00240"/>
            <a:ext cx="1285852" cy="1430329"/>
          </a:xfrm>
          <a:prstGeom prst="rect">
            <a:avLst/>
          </a:prstGeom>
          <a:noFill/>
        </p:spPr>
      </p:pic>
      <p:pic>
        <p:nvPicPr>
          <p:cNvPr id="26637" name="Picture 13" descr="Сан-Франциско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4953000"/>
            <a:ext cx="2209800" cy="16573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72703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88913"/>
            <a:ext cx="9144000" cy="6669087"/>
          </a:xfrm>
        </p:spPr>
      </p:pic>
    </p:spTree>
    <p:extLst>
      <p:ext uri="{BB962C8B-B14F-4D97-AF65-F5344CB8AC3E}">
        <p14:creationId xmlns:p14="http://schemas.microsoft.com/office/powerpoint/2010/main" val="93813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Факторы, способствующие высоком уровню хозяйства США: 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Свобода С/Х от феодализма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Большой приток высоко </a:t>
            </a:r>
            <a:r>
              <a:rPr lang="ru-RU" dirty="0" err="1"/>
              <a:t>квалифициро-ванных</a:t>
            </a:r>
            <a:r>
              <a:rPr lang="ru-RU" dirty="0"/>
              <a:t> </a:t>
            </a:r>
            <a:r>
              <a:rPr lang="ru-RU" dirty="0" err="1"/>
              <a:t>специалистов-имигрантов</a:t>
            </a:r>
            <a:endParaRPr lang="ru-RU" dirty="0"/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Расширение внутреннего рынка за счёт освоения новых земель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Богатые природные ресурсы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Выгодное ЭГП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dirty="0"/>
              <a:t>Длительный период развития без войн на своей территории</a:t>
            </a:r>
          </a:p>
        </p:txBody>
      </p:sp>
    </p:spTree>
    <p:extLst>
      <p:ext uri="{BB962C8B-B14F-4D97-AF65-F5344CB8AC3E}">
        <p14:creationId xmlns:p14="http://schemas.microsoft.com/office/powerpoint/2010/main" val="375836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4000" dirty="0"/>
              <a:t>Отрасли международной специализации: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233362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ru-RU" dirty="0"/>
              <a:t>Электротехника и электроника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/>
              <a:t>Аэрокосмическая и военная техника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/>
              <a:t>Атомная техника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ru-RU" dirty="0"/>
              <a:t>Биотехнологии</a:t>
            </a:r>
          </a:p>
          <a:p>
            <a:pPr marL="609600" indent="-609600">
              <a:buFont typeface="Wingdings" pitchFamily="2" charset="2"/>
              <a:buNone/>
            </a:pPr>
            <a:endParaRPr lang="ru-RU" dirty="0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547813" y="4581525"/>
            <a:ext cx="6480175" cy="1584325"/>
          </a:xfrm>
          <a:prstGeom prst="rect">
            <a:avLst/>
          </a:prstGeom>
          <a:ln>
            <a:noFill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Серьёзные конкуренты США:</a:t>
            </a:r>
          </a:p>
          <a:p>
            <a:pPr algn="ctr"/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Западная Европа,</a:t>
            </a:r>
          </a:p>
          <a:p>
            <a:pPr algn="ctr"/>
            <a:r>
              <a:rPr lang="ru-RU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Япония</a:t>
            </a:r>
          </a:p>
        </p:txBody>
      </p:sp>
    </p:spTree>
    <p:extLst>
      <p:ext uri="{BB962C8B-B14F-4D97-AF65-F5344CB8AC3E}">
        <p14:creationId xmlns:p14="http://schemas.microsoft.com/office/powerpoint/2010/main" val="2388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55576" y="332656"/>
            <a:ext cx="7467600" cy="4873752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/>
              <a:t>География главных отраслей:</a:t>
            </a:r>
          </a:p>
          <a:p>
            <a:r>
              <a:rPr lang="ru-RU" dirty="0" smtClean="0"/>
              <a:t>1) </a:t>
            </a:r>
            <a:r>
              <a:rPr lang="ru-RU" b="1" dirty="0" smtClean="0"/>
              <a:t>ТЭК</a:t>
            </a:r>
            <a:r>
              <a:rPr lang="ru-RU" dirty="0" smtClean="0"/>
              <a:t>-уголь добывается в 15 штатах; главные шахты страны- </a:t>
            </a:r>
            <a:r>
              <a:rPr lang="ru-RU" dirty="0" err="1" smtClean="0"/>
              <a:t>Кентуки</a:t>
            </a:r>
            <a:r>
              <a:rPr lang="ru-RU" dirty="0" smtClean="0"/>
              <a:t>, Западная Виргиния, Пенсильвания .</a:t>
            </a:r>
          </a:p>
          <a:p>
            <a:r>
              <a:rPr lang="ru-RU" dirty="0" smtClean="0"/>
              <a:t>2) </a:t>
            </a:r>
            <a:r>
              <a:rPr lang="ru-RU" b="1" dirty="0" smtClean="0"/>
              <a:t>Нефтяная промышленность </a:t>
            </a:r>
            <a:r>
              <a:rPr lang="ru-RU" dirty="0" smtClean="0"/>
              <a:t>– Техас, Мексиканский залив, Аляска, Калифорния </a:t>
            </a:r>
          </a:p>
          <a:p>
            <a:r>
              <a:rPr lang="ru-RU" b="1" dirty="0" smtClean="0"/>
              <a:t>3)Транспорт США. </a:t>
            </a:r>
          </a:p>
          <a:p>
            <a:r>
              <a:rPr lang="ru-RU" dirty="0" smtClean="0"/>
              <a:t>По развитию всех видов транспорта США  также превосходят любую другую страну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534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332656"/>
            <a:ext cx="8856984" cy="29523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4) </a:t>
            </a:r>
            <a:r>
              <a:rPr lang="ru-RU" b="1" dirty="0" smtClean="0"/>
              <a:t>Электроэнергетика.</a:t>
            </a:r>
          </a:p>
          <a:p>
            <a:r>
              <a:rPr lang="ru-RU" dirty="0" smtClean="0"/>
              <a:t>Крупные «кусты» электростанций возникли в штатах </a:t>
            </a:r>
            <a:r>
              <a:rPr lang="ru-RU" dirty="0" err="1" smtClean="0"/>
              <a:t>Теннесси</a:t>
            </a:r>
            <a:r>
              <a:rPr lang="ru-RU" dirty="0" smtClean="0"/>
              <a:t> и Вашингтон на реках </a:t>
            </a:r>
            <a:r>
              <a:rPr lang="ru-RU" dirty="0" err="1" smtClean="0"/>
              <a:t>Теннесси</a:t>
            </a:r>
            <a:r>
              <a:rPr lang="ru-RU" dirty="0" smtClean="0"/>
              <a:t>, Колумбия.</a:t>
            </a:r>
          </a:p>
          <a:p>
            <a:r>
              <a:rPr lang="ru-RU" dirty="0" smtClean="0"/>
              <a:t>5) </a:t>
            </a:r>
            <a:r>
              <a:rPr lang="ru-RU" b="1" dirty="0" smtClean="0"/>
              <a:t>Черная и цветная металлургия.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«Металлургические штаты »- Иллинойс, Индиана, Огайо, </a:t>
            </a:r>
            <a:r>
              <a:rPr lang="ru-RU" dirty="0" err="1" smtClean="0"/>
              <a:t>Пенсильвания,Мэриленд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C:\Users\q\Desktop\map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140968"/>
            <a:ext cx="6840760" cy="3237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3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93978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ПОДПИСАНИЕ КОНСТИТУЦИИ США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Admin\Рабочий стол\WeThePeople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358246" cy="543427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79824822"/>
              </p:ext>
            </p:extLst>
          </p:nvPr>
        </p:nvGraphicFramePr>
        <p:xfrm>
          <a:off x="179512" y="404664"/>
          <a:ext cx="8856984" cy="6327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3547626"/>
                <a:gridCol w="2717070"/>
              </a:tblGrid>
              <a:tr h="1242934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Название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района</a:t>
                      </a:r>
                      <a:endParaRPr lang="ru-RU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Тип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ориентации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tx1"/>
                          </a:solidFill>
                        </a:rPr>
                        <a:t>Главные</a:t>
                      </a:r>
                      <a:r>
                        <a:rPr lang="ru-RU" sz="2400" baseline="0" dirty="0" smtClean="0">
                          <a:solidFill>
                            <a:schemeClr val="tx1"/>
                          </a:solidFill>
                        </a:rPr>
                        <a:t> центры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287466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Приозерный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Сырьевой</a:t>
                      </a:r>
                      <a:r>
                        <a:rPr lang="ru-RU" sz="2400" baseline="0" dirty="0" smtClean="0"/>
                        <a:t> (вблизи месторождения железной руды у оз. Верхнего и оз. Мичиган и Иллинойского бассейна каменного угля)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г.Дулут</a:t>
                      </a:r>
                      <a:r>
                        <a:rPr lang="ru-RU" sz="2400" dirty="0" smtClean="0"/>
                        <a:t> </a:t>
                      </a:r>
                    </a:p>
                    <a:p>
                      <a:r>
                        <a:rPr lang="ru-RU" sz="2400" dirty="0" smtClean="0"/>
                        <a:t>г.Чикаго</a:t>
                      </a:r>
                    </a:p>
                    <a:p>
                      <a:r>
                        <a:rPr lang="ru-RU" sz="2400" dirty="0" err="1" smtClean="0"/>
                        <a:t>г.Гэри</a:t>
                      </a:r>
                      <a:endParaRPr lang="ru-RU" sz="2400" dirty="0"/>
                    </a:p>
                  </a:txBody>
                  <a:tcPr/>
                </a:tc>
              </a:tr>
              <a:tr h="146397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Северо-Аппалачский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Сырьевой</a:t>
                      </a:r>
                      <a:r>
                        <a:rPr lang="ru-RU" sz="2400" baseline="0" dirty="0" smtClean="0"/>
                        <a:t> (вблизи месторождения каменного угля (Аппалачский бассейн) 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г.Питсбург</a:t>
                      </a:r>
                      <a:endParaRPr lang="ru-RU" sz="2400" dirty="0" smtClean="0"/>
                    </a:p>
                    <a:p>
                      <a:r>
                        <a:rPr lang="ru-RU" sz="2400" dirty="0" err="1" smtClean="0"/>
                        <a:t>г.Буффало</a:t>
                      </a:r>
                      <a:endParaRPr lang="ru-RU" sz="2400" dirty="0" smtClean="0"/>
                    </a:p>
                    <a:p>
                      <a:r>
                        <a:rPr lang="ru-RU" sz="2400" dirty="0" smtClean="0"/>
                        <a:t>г.Кливленд</a:t>
                      </a:r>
                      <a:endParaRPr lang="ru-RU" sz="2400" dirty="0"/>
                    </a:p>
                  </a:txBody>
                  <a:tcPr/>
                </a:tc>
              </a:tr>
              <a:tr h="124293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Приатлантический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Транспортный</a:t>
                      </a:r>
                      <a:r>
                        <a:rPr lang="ru-RU" sz="2400" baseline="0" dirty="0" smtClean="0"/>
                        <a:t> (вблизи крупных портов)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г.Бостон</a:t>
                      </a:r>
                    </a:p>
                    <a:p>
                      <a:r>
                        <a:rPr lang="ru-RU" sz="2400" dirty="0" smtClean="0"/>
                        <a:t>г.Филадельфия</a:t>
                      </a:r>
                    </a:p>
                    <a:p>
                      <a:r>
                        <a:rPr lang="ru-RU" sz="2400" dirty="0" smtClean="0"/>
                        <a:t>Г.Балтимор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91680" y="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Главные районы черной металлургии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0"/>
            <a:ext cx="769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США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73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548680"/>
            <a:ext cx="4896544" cy="597666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6)</a:t>
            </a:r>
            <a:r>
              <a:rPr lang="ru-RU" b="1" dirty="0" smtClean="0"/>
              <a:t>Цветная металлургия- </a:t>
            </a:r>
            <a:r>
              <a:rPr lang="ru-RU" dirty="0" smtClean="0"/>
              <a:t>значительная часть потребностей в цветных металлах обеспечивается за счет импорта. Выплавка алюминия ориентируется на гидроузлы ,построенные на реках </a:t>
            </a:r>
            <a:r>
              <a:rPr lang="ru-RU" dirty="0" err="1" smtClean="0"/>
              <a:t>Теннесси</a:t>
            </a:r>
            <a:r>
              <a:rPr lang="ru-RU" dirty="0" smtClean="0"/>
              <a:t> и Колумбии. </a:t>
            </a:r>
          </a:p>
          <a:p>
            <a:r>
              <a:rPr lang="ru-RU" dirty="0" smtClean="0"/>
              <a:t>В горных штатах расположены медеплавильные заводы: </a:t>
            </a:r>
            <a:r>
              <a:rPr lang="ru-RU" dirty="0" err="1" smtClean="0"/>
              <a:t>Айдахо,Колородо</a:t>
            </a:r>
            <a:r>
              <a:rPr lang="ru-RU" dirty="0" smtClean="0"/>
              <a:t>, </a:t>
            </a:r>
            <a:r>
              <a:rPr lang="ru-RU" dirty="0" err="1" smtClean="0"/>
              <a:t>Монтана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В центральной части страны работают заводы  по выплавке свинца и цинка – Миссури, Небраска, Оклахома, Иллинойс . </a:t>
            </a:r>
            <a:endParaRPr lang="ru-RU" dirty="0"/>
          </a:p>
        </p:txBody>
      </p:sp>
      <p:pic>
        <p:nvPicPr>
          <p:cNvPr id="4098" name="Picture 2" descr="C:\Users\q\Desktop\smuetfnf_uefddgkpshnf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00808"/>
            <a:ext cx="3340549" cy="3888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052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5832648" cy="583264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7)</a:t>
            </a:r>
            <a:r>
              <a:rPr lang="ru-RU" b="1" dirty="0" smtClean="0"/>
              <a:t>Машиностроение.</a:t>
            </a:r>
          </a:p>
          <a:p>
            <a:r>
              <a:rPr lang="ru-RU" dirty="0" smtClean="0"/>
              <a:t>Размещение машиностроения в основных чертах совпадает с размещением городов и агломераций . В еще большей мере это относится к трем мегаполисам США, которые образуют три главных машиностроительных района страны. Несмотря на очень большое разнообразие предприятий, отдельные штаты выделяются своей более узкой специализацией </a:t>
            </a:r>
            <a:endParaRPr lang="ru-RU" dirty="0"/>
          </a:p>
        </p:txBody>
      </p:sp>
      <p:pic>
        <p:nvPicPr>
          <p:cNvPr id="5122" name="Picture 2" descr="C:\Users\q\Desktop\slid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933056"/>
            <a:ext cx="3170616" cy="259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558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Отрасль сельского хозяйства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Растениеводство		Животноводство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267744" y="1556792"/>
            <a:ext cx="57606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16016" y="1556792"/>
            <a:ext cx="72008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 descr="C:\Users\q\Desktop\d343fe38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80928"/>
            <a:ext cx="3638162" cy="2990115"/>
          </a:xfrm>
          <a:prstGeom prst="rect">
            <a:avLst/>
          </a:prstGeom>
          <a:noFill/>
        </p:spPr>
      </p:pic>
      <p:pic>
        <p:nvPicPr>
          <p:cNvPr id="6148" name="Picture 4" descr="C:\Users\q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40968"/>
            <a:ext cx="2624818" cy="1978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39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0"/>
            <a:ext cx="2952328" cy="40466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Растениеводство</a:t>
            </a:r>
            <a:endParaRPr lang="ru-RU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332656"/>
          <a:ext cx="8424936" cy="6380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1224136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Отрасль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сельского хозяйства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распространения ,</a:t>
                      </a:r>
                    </a:p>
                    <a:p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штаты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Наличие благоприятных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условий для с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ru-RU" dirty="0" smtClean="0"/>
                        <a:t>Кукурузный пояс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Юг центральных</a:t>
                      </a:r>
                      <a:r>
                        <a:rPr lang="ru-RU" sz="1600" baseline="0" dirty="0" smtClean="0"/>
                        <a:t> равнин(Айова, Иллинойс, Канзас, Небраска)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Черноземовидные почвы, тепло, достаточное увлажнение</a:t>
                      </a:r>
                      <a:endParaRPr lang="ru-RU" sz="1600" dirty="0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ru-RU" dirty="0" smtClean="0"/>
                        <a:t>Пшеничный пояс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Великие равнины (Северная и Южная Дакота, </a:t>
                      </a:r>
                      <a:r>
                        <a:rPr lang="ru-RU" sz="1600" dirty="0" err="1" smtClean="0"/>
                        <a:t>Небраска,Канзас</a:t>
                      </a:r>
                      <a:r>
                        <a:rPr lang="ru-RU" sz="1600" dirty="0" smtClean="0"/>
                        <a:t>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Плодородные почвы, сухой</a:t>
                      </a:r>
                      <a:r>
                        <a:rPr lang="ru-RU" sz="1600" baseline="0" dirty="0" smtClean="0"/>
                        <a:t> климат. В Дакоте выращивают яровую пшеницу . В Небраске и Канзасе озимую пшеницу.</a:t>
                      </a:r>
                      <a:endParaRPr lang="ru-RU" sz="1600" dirty="0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Хлопковый</a:t>
                      </a:r>
                      <a:r>
                        <a:rPr lang="ru-RU" sz="1800" baseline="0" dirty="0" smtClean="0"/>
                        <a:t> пояс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/>
                        <a:t>Юго-Восточные штаты(</a:t>
                      </a:r>
                      <a:r>
                        <a:rPr lang="ru-RU" sz="1600" b="0" dirty="0" err="1" smtClean="0"/>
                        <a:t>Алабама,Миссисипи</a:t>
                      </a:r>
                      <a:r>
                        <a:rPr lang="ru-RU" sz="1600" b="0" baseline="0" dirty="0" err="1" smtClean="0"/>
                        <a:t>,Техас</a:t>
                      </a:r>
                      <a:r>
                        <a:rPr lang="ru-RU" sz="1600" b="0" baseline="0" dirty="0" smtClean="0"/>
                        <a:t>)и южные горные </a:t>
                      </a:r>
                      <a:r>
                        <a:rPr lang="ru-RU" sz="1600" b="0" baseline="0" dirty="0" err="1" smtClean="0"/>
                        <a:t>штаты,Побережье</a:t>
                      </a:r>
                      <a:r>
                        <a:rPr lang="ru-RU" sz="1600" b="0" baseline="0" dirty="0" smtClean="0"/>
                        <a:t> Мексиканского залива</a:t>
                      </a:r>
                      <a:endParaRPr lang="ru-RU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Длинный вегетационный период, достаточное</a:t>
                      </a:r>
                      <a:r>
                        <a:rPr lang="ru-RU" sz="1600" baseline="0" dirty="0" smtClean="0"/>
                        <a:t> увлажнение или орошаемые земли</a:t>
                      </a:r>
                      <a:endParaRPr lang="ru-RU" sz="1600" dirty="0"/>
                    </a:p>
                  </a:txBody>
                  <a:tcPr/>
                </a:tc>
              </a:tr>
              <a:tr h="1224136">
                <a:tc>
                  <a:txBody>
                    <a:bodyPr/>
                    <a:lstStyle/>
                    <a:p>
                      <a:r>
                        <a:rPr lang="ru-RU" dirty="0" smtClean="0"/>
                        <a:t>Рис и сахарный </a:t>
                      </a:r>
                      <a:r>
                        <a:rPr lang="ru-RU" dirty="0" err="1" smtClean="0"/>
                        <a:t>тростник.Садоводство,овощеводство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Флорида,Калифорния,Гавайи</a:t>
                      </a:r>
                      <a:r>
                        <a:rPr lang="ru-RU" sz="1600" baseline="0" dirty="0" smtClean="0"/>
                        <a:t>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Длинный вегетационный период, достаточное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baseline="0" dirty="0" err="1" smtClean="0"/>
                        <a:t>увлажнение,высокие</a:t>
                      </a:r>
                      <a:r>
                        <a:rPr lang="ru-RU" sz="1600" baseline="0" dirty="0" smtClean="0"/>
                        <a:t> температуры</a:t>
                      </a:r>
                      <a:endParaRPr lang="ru-RU" sz="1600" dirty="0" smtClean="0"/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688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Животноводство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571184" cy="4362426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2523728"/>
                <a:gridCol w="2523728"/>
                <a:gridCol w="2523728"/>
              </a:tblGrid>
              <a:tr h="1449693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Отрасль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с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Районы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распространения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Наличие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благоприятных условий для с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baseline="0" dirty="0" err="1" smtClean="0">
                          <a:solidFill>
                            <a:schemeClr val="tx1"/>
                          </a:solidFill>
                        </a:rPr>
                        <a:t>х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96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Молочное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животноводство(молочный пояс)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Приозерье,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1" baseline="0" dirty="0" err="1" smtClean="0">
                          <a:solidFill>
                            <a:schemeClr val="tx1"/>
                          </a:solidFill>
                        </a:rPr>
                        <a:t>Северо-Восток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ru-RU" b="1" baseline="0" dirty="0" err="1" smtClean="0">
                          <a:solidFill>
                            <a:schemeClr val="tx1"/>
                          </a:solidFill>
                        </a:rPr>
                        <a:t>Миннесота,Висконсин,Иллинойс</a:t>
                      </a:r>
                      <a:r>
                        <a:rPr lang="ru-RU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Наличие малоплодородных почв, достаточного и избыточного увлажнения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49693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Мясное животноводство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Горные штаты, Великие равнины, Тихоокеанские штаты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Горные территории, земли свободные от пашни(бедленды)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31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69443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ПОЛИТИЧЕСКОЕ УСТРОЙСТВО СТРАНЫ.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80728"/>
            <a:ext cx="8229600" cy="5616624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государственному строю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США - федеративная республика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состоящая из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50 штатов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Кроме того, отдельно выделяется Федеральный округ Колумбия, на территории которого расположена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столица страны - Вашингтон.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Глава государства-президент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избираемый на четыре года.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Высший законодательный орган-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конгресс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(палата представителей и сенат).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Каждый штат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имеет свою Конституцию, свои законодательные и исполнительные органы власти, выборного губернатора, а также символику.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1" descr="D:\mygeography\Презентации\США\vashington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256"/>
            <a:ext cx="3032125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143380"/>
            <a:ext cx="40005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01122" cy="65403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СТОЛИЦА США-ВАШИНГТОН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ph094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850112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188640"/>
            <a:ext cx="8677597" cy="64294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ТЕРРИТОРИЯ И ГРАНИЦЫ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9" y="1071546"/>
            <a:ext cx="8677596" cy="5215544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размерам территории США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занимают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 место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среди стран мира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9.4 млн. кв. км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В состав США входят три части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основная территория (или собственно США- 48 штатов), она имеет форму массивного четырехугольника, протягивается с востока на запад почти на 4,7 тыс. км, а с севера на юг на 3 тыс. км.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Аляска</a:t>
            </a:r>
          </a:p>
          <a:p>
            <a:pPr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Гавайские острова в Тихом океане</a:t>
            </a:r>
          </a:p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Сухопутные границы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Канадой и Мексикой</a:t>
            </a: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D:\mygeography\Презентации\США\map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1008"/>
            <a:ext cx="4429125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5728"/>
            <a:ext cx="8654890" cy="50006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ВЫГОДНОСТЬ ЭГП США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57232"/>
            <a:ext cx="4177604" cy="540876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США с востока омывается водами Атлантического, с запада-водами Тихого, на севере-водами Северного Ледовитого океанов. Это издавна облегчало торговые связи с заокеанскими странами и гарантировало безопасность.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Сухопутные границы с Канадой и Мексикой проходят по условным линиям, рекам и озерам, способствуя развитию торгово-экономических связей.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Мексика и страны Латинской Америки экономически менее развиты, за счет этого монополии США с большой прибылью для себя эксплуатируют их природные и трудовые ресурсы.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86314" y="1357298"/>
            <a:ext cx="3857652" cy="46196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NorthAmerica.jpg"/>
          <p:cNvPicPr>
            <a:picLocks noChangeAspect="1" noChangeArrowheads="1"/>
          </p:cNvPicPr>
          <p:nvPr/>
        </p:nvPicPr>
        <p:blipFill>
          <a:blip r:embed="rId3"/>
          <a:srcRect l="5660" t="4286" r="5660" b="2622"/>
          <a:stretch>
            <a:fillRect/>
          </a:stretch>
        </p:blipFill>
        <p:spPr bwMode="auto">
          <a:xfrm>
            <a:off x="4548692" y="836712"/>
            <a:ext cx="4357718" cy="5429288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71504"/>
          </a:xfrm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НАСЕЛЕНИЕ, ЕГО ЧИСЛЕННОСТЬ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По численности населения США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занимают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3 место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мире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– 300 млн. человек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. (после Китая и Индии).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Абсолютный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годовой прирост населения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составляет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2-2,5 млн. человек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обеспечивая его расширенное воспроизводство. (Но времена, когда США как молодая нация занимали одно из первых мест в мире по естественному приросту населения, давно прошли.)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Однако примерно 40% этого прироста обеспечивается благодаря иммиграции. С начала </a:t>
            </a:r>
            <a:r>
              <a:rPr lang="en-US" sz="1900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века в страну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прибыло 60 млн. человек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из почти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70 стран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мира. И сегодня, несмотря на ограничения,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ежегодный приток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только легальных иммигрантов составляет около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1 млн. человек.  </a:t>
            </a:r>
          </a:p>
          <a:p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США находятся на третьем этапе демографического перехода.</a:t>
            </a:r>
          </a:p>
          <a:p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D:\mygeography\Презентации\США\peopl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537208"/>
            <a:ext cx="28654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D:\mygeography\Презентации\США\peopl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32798" y="4537208"/>
            <a:ext cx="2500312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D:\mygeography\Презентации\США\indeici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4537208"/>
            <a:ext cx="2500313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EB755-32CA-40B6-B0EF-67D21CAE055A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4e8312d7daeefc94ebf06e24650a6b6ccdd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746</TotalTime>
  <Words>2097</Words>
  <Application>Microsoft Office PowerPoint</Application>
  <PresentationFormat>Экран (4:3)</PresentationFormat>
  <Paragraphs>297</Paragraphs>
  <Slides>45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Тема Office</vt:lpstr>
      <vt:lpstr>Document</vt:lpstr>
      <vt:lpstr>СОЕДИНЕННЫЕ ШТАТЫ АМЕРИКИ</vt:lpstr>
      <vt:lpstr>ГОСУДАРСТВЕННЫЙ ФЛАГ США.</vt:lpstr>
      <vt:lpstr>АМЕРИКАНСКАЯ КОНСТИТУЦИЯ</vt:lpstr>
      <vt:lpstr> ПОДПИСАНИЕ КОНСТИТУЦИИ США</vt:lpstr>
      <vt:lpstr>ПОЛИТИЧЕСКОЕ УСТРОЙСТВО СТРАНЫ.</vt:lpstr>
      <vt:lpstr>СТОЛИЦА США-ВАШИНГТОН</vt:lpstr>
      <vt:lpstr>ТЕРРИТОРИЯ И ГРАНИЦЫ</vt:lpstr>
      <vt:lpstr>ВЫГОДНОСТЬ ЭГП США</vt:lpstr>
      <vt:lpstr>НАСЕЛЕНИЕ, ЕГО ЧИСЛЕННОСТЬ</vt:lpstr>
      <vt:lpstr>НАЦИОНАЛЬНЫЙ СОСТАВ НАСЕЛЕНИЯ</vt:lpstr>
      <vt:lpstr>ИНДЕЙЦЫ-КОРЕННЫЕ ЖИТЕЛИ США</vt:lpstr>
      <vt:lpstr>АЛЕУТЫ-КОРЕННЫЕ ЖИТЕЛИ  АЛЕУТСКИХ ОСТРОВОВ И АЛЯСКИ США</vt:lpstr>
      <vt:lpstr>ЭСКИМОСЫ-КОРЕННЫЕ ЖИТЕЛИ СЕВЕРА США</vt:lpstr>
      <vt:lpstr>РЕЛИГИОЗНЫЙ СОСТАВ НАСЕЛЕНИЯ</vt:lpstr>
      <vt:lpstr>ПЛОТНОСТЬ И РАЗМЕЩЕНИЕ НАСЕЛЕНИЯ</vt:lpstr>
      <vt:lpstr>США-СТРАНА ГОРОДОВ</vt:lpstr>
      <vt:lpstr>ДЕЛОВОЙ ЦЕНТР БОСТОНА</vt:lpstr>
      <vt:lpstr>США-ТИПИЧНАЯ СТРАНА ГОРОДСКИХ АГЛОМЕРАЦИЙ</vt:lpstr>
      <vt:lpstr>МЕГАЛОПОЛИСЫ США</vt:lpstr>
      <vt:lpstr>СУБУРБАНИЗАЦИЯ В США</vt:lpstr>
      <vt:lpstr>МАЛОЭТАЖНАЯ АМЕРИКА</vt:lpstr>
      <vt:lpstr>СЕЛЬСКОЕ РАССЕЛЕНИЕ</vt:lpstr>
      <vt:lpstr>ФЕРМА В США</vt:lpstr>
      <vt:lpstr>Роль США  в мировом хозяйстве</vt:lpstr>
      <vt:lpstr>Презентация PowerPoint</vt:lpstr>
      <vt:lpstr>Презентация PowerPoint</vt:lpstr>
      <vt:lpstr>Промышленность</vt:lpstr>
      <vt:lpstr>Крупнейшие ТНК Мира</vt:lpstr>
      <vt:lpstr>Промышленность США</vt:lpstr>
      <vt:lpstr>Сельское хозяйство</vt:lpstr>
      <vt:lpstr> Транспорт </vt:lpstr>
      <vt:lpstr>Презентация PowerPoint</vt:lpstr>
      <vt:lpstr>Территориальная структура хозяйства</vt:lpstr>
      <vt:lpstr>Презентация PowerPoint</vt:lpstr>
      <vt:lpstr>Презентация PowerPoint</vt:lpstr>
      <vt:lpstr>Факторы, способствующие высоком уровню хозяйства США: </vt:lpstr>
      <vt:lpstr>Отрасли международной специализации: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Отрасль сельского хозяйства </vt:lpstr>
      <vt:lpstr>Растениеводство</vt:lpstr>
      <vt:lpstr>Животноводство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ВЫПОЛНИЛА КУДРЯШОВА Н.В. УЧИТЕЛЬ МОУ ВСОШ № 2 г. ТВЕРЬ</dc:title>
  <dc:creator>Admin</dc:creator>
  <cp:lastModifiedBy>Liliya</cp:lastModifiedBy>
  <cp:revision>152</cp:revision>
  <dcterms:created xsi:type="dcterms:W3CDTF">2012-03-20T08:54:50Z</dcterms:created>
  <dcterms:modified xsi:type="dcterms:W3CDTF">2020-04-23T04:37:50Z</dcterms:modified>
</cp:coreProperties>
</file>