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2490" y="-87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74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041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7074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4265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955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083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60005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350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4920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012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A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t>15.09.2017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765"/>
          <a:stretch/>
        </p:blipFill>
        <p:spPr>
          <a:xfrm>
            <a:off x="0" y="0"/>
            <a:ext cx="9144000" cy="2622176"/>
          </a:xfrm>
          <a:prstGeom prst="rect">
            <a:avLst/>
          </a:prstGeom>
        </p:spPr>
      </p:pic>
      <p:sp>
        <p:nvSpPr>
          <p:cNvPr id="9" name="Прямоугольник 8"/>
          <p:cNvSpPr/>
          <p:nvPr userDrawn="1"/>
        </p:nvSpPr>
        <p:spPr>
          <a:xfrm rot="5400000">
            <a:off x="3260912" y="-3260912"/>
            <a:ext cx="2622174" cy="9144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80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ingapps.org/watch?v=p70dgbejk17" TargetMode="External"/><Relationship Id="rId2" Type="http://schemas.openxmlformats.org/officeDocument/2006/relationships/hyperlink" Target="https://learningapps.org/watch?v=pakeoan4a17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>
                  <a:lumMod val="8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27" name="Прямоугольник 26"/>
          <p:cNvSpPr/>
          <p:nvPr/>
        </p:nvSpPr>
        <p:spPr>
          <a:xfrm>
            <a:off x="1726074" y="161212"/>
            <a:ext cx="6036160" cy="3591500"/>
          </a:xfrm>
          <a:prstGeom prst="rect">
            <a:avLst/>
          </a:prstGeom>
          <a:solidFill>
            <a:schemeClr val="tx2">
              <a:lumMod val="60000"/>
              <a:lumOff val="40000"/>
              <a:alpha val="39000"/>
            </a:schemeClr>
          </a:solidFill>
          <a:ln w="180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2113151" y="392001"/>
            <a:ext cx="5262006" cy="3129922"/>
          </a:xfrm>
          <a:prstGeom prst="rect">
            <a:avLst/>
          </a:prstGeom>
          <a:noFill/>
          <a:ln w="6032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Заголовок 1"/>
          <p:cNvSpPr txBox="1">
            <a:spLocks/>
          </p:cNvSpPr>
          <p:nvPr/>
        </p:nvSpPr>
        <p:spPr>
          <a:xfrm>
            <a:off x="2410455" y="515250"/>
            <a:ext cx="4667398" cy="253172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6000" b="1" spc="50" dirty="0" smtClean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  <a:p>
            <a:r>
              <a:rPr lang="ru-RU" sz="60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</a:rPr>
              <a:t>Равнины и горы материков</a:t>
            </a:r>
            <a:endParaRPr lang="ru-RU" sz="6000" b="1" spc="50" dirty="0">
              <a:ln w="11430"/>
              <a:solidFill>
                <a:schemeClr val="tx2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pic>
        <p:nvPicPr>
          <p:cNvPr id="1028" name="Picture 4" descr="http://clipartmonk.com/content/uploads/re/rexclama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22" y="3752712"/>
            <a:ext cx="653630" cy="2204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477108" y="3860467"/>
            <a:ext cx="729175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Рельеф равнин и гор. Происхождение равнин (денудационные, аккумулятивные). Происхождение гор (складчатые, </a:t>
            </a:r>
            <a:r>
              <a:rPr lang="ru-RU" sz="2400" b="1" dirty="0" err="1">
                <a:latin typeface="Times New Roman" pitchFamily="18" charset="0"/>
                <a:cs typeface="Times New Roman" pitchFamily="18" charset="0"/>
              </a:rPr>
              <a:t>складчато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-глыбовые, глыбовые, вулканические).</a:t>
            </a:r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3819" y="576142"/>
            <a:ext cx="7886700" cy="549274"/>
          </a:xfrm>
        </p:spPr>
        <p:txBody>
          <a:bodyPr>
            <a:noAutofit/>
          </a:bodyPr>
          <a:lstStyle/>
          <a:p>
            <a:pPr algn="ctr"/>
            <a:r>
              <a:rPr lang="ru-RU" b="1" dirty="0" err="1"/>
              <a:t>Складчато</a:t>
            </a:r>
            <a:r>
              <a:rPr lang="ru-RU" b="1" dirty="0"/>
              <a:t>-глыбовые горы</a:t>
            </a:r>
            <a:br>
              <a:rPr lang="ru-RU" b="1" dirty="0"/>
            </a:b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2400" y="758824"/>
            <a:ext cx="8757138" cy="5466129"/>
          </a:xfrm>
        </p:spPr>
        <p:txBody>
          <a:bodyPr/>
          <a:lstStyle/>
          <a:p>
            <a:pPr algn="ctr"/>
            <a:r>
              <a:rPr lang="ru-RU" dirty="0"/>
              <a:t>появились на месте участков земной коры, претерпевших в прошлом горообразование </a:t>
            </a:r>
            <a:br>
              <a:rPr lang="ru-RU" dirty="0"/>
            </a:br>
            <a:r>
              <a:rPr lang="ru-RU" b="1" i="1" dirty="0" smtClean="0"/>
              <a:t>Урал</a:t>
            </a:r>
            <a:r>
              <a:rPr lang="ru-RU" b="1" i="1" dirty="0"/>
              <a:t>, </a:t>
            </a:r>
            <a:r>
              <a:rPr lang="ru-RU" b="1" i="1" dirty="0" err="1" smtClean="0"/>
              <a:t>Куньлунь</a:t>
            </a:r>
            <a:r>
              <a:rPr lang="ru-RU" b="1" i="1" dirty="0" smtClean="0"/>
              <a:t>, Аппалачи</a:t>
            </a:r>
            <a:r>
              <a:rPr lang="ru-RU" b="1" i="1" dirty="0"/>
              <a:t>, </a:t>
            </a:r>
            <a:r>
              <a:rPr lang="ru-RU" b="1" i="1" dirty="0" smtClean="0"/>
              <a:t> </a:t>
            </a:r>
            <a:r>
              <a:rPr lang="ru-RU" b="1" i="1" dirty="0"/>
              <a:t>Восточно-Австралийские горы, </a:t>
            </a:r>
            <a:endParaRPr lang="ru-RU" b="1" i="1" dirty="0" smtClean="0"/>
          </a:p>
          <a:p>
            <a:pPr marL="0" indent="0" algn="ctr">
              <a:buNone/>
            </a:pPr>
            <a:r>
              <a:rPr lang="ru-RU" b="1" i="1" dirty="0" smtClean="0"/>
              <a:t> Капские горы</a:t>
            </a:r>
            <a:r>
              <a:rPr lang="ru-RU" b="1" i="1" dirty="0"/>
              <a:t>. </a:t>
            </a:r>
            <a:br>
              <a:rPr lang="ru-RU" b="1" i="1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42" name="Picture 2" descr="http://res.cloudinary.com/dk-find-out/image/upload/q_80,w_1440/A-Corbis-42-27889920_mbuzj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340" y="2091630"/>
            <a:ext cx="6657184" cy="4438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sun-expo.ru/wp-content/uploads/2015/03/kun-lun-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6990" y="2091630"/>
            <a:ext cx="6761884" cy="4483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st.depositphotos.com/1035350/3056/i/950/depositphotos_30561349-stock-photo-appalachian-mountain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451" y="2261698"/>
            <a:ext cx="7845163" cy="3684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yandex.ru/collections/picture/cards/5885c9c5663518074d94dc28/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24" y="2203366"/>
            <a:ext cx="6934200" cy="437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://zoozel.ru/gallery/images/893685_kapskie-gory-fot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058" y="2091630"/>
            <a:ext cx="6880816" cy="4590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90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689950"/>
          </a:xfrm>
        </p:spPr>
        <p:txBody>
          <a:bodyPr/>
          <a:lstStyle/>
          <a:p>
            <a:pPr algn="ctr"/>
            <a:r>
              <a:rPr lang="ru-RU" sz="3200" b="1" dirty="0"/>
              <a:t>Вулканические горы 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1759" y="1051902"/>
            <a:ext cx="7886700" cy="5372344"/>
          </a:xfrm>
        </p:spPr>
        <p:txBody>
          <a:bodyPr/>
          <a:lstStyle/>
          <a:p>
            <a:r>
              <a:rPr lang="ru-RU" dirty="0" smtClean="0"/>
              <a:t>образовались </a:t>
            </a:r>
            <a:r>
              <a:rPr lang="ru-RU" dirty="0"/>
              <a:t>при извержении вулканов.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Килиманджаро, </a:t>
            </a:r>
            <a:r>
              <a:rPr lang="ru-RU" dirty="0"/>
              <a:t>Ключевская Сопка, Фудзияма, Этна, Казбек 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1266" name="Picture 2" descr="http://planetofdream.com/images/1/2013/4/2ii1aa6fd5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590799"/>
            <a:ext cx="9176133" cy="2942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www.rusdialog.ru/images/news/bcd73c0d212085eab09758a9c6d69a8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374" y="2041878"/>
            <a:ext cx="6831379" cy="48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://ola.pp.ua/wp-content/uploads/2016/04/Leto-Fudziyam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9" y="2041878"/>
            <a:ext cx="7705796" cy="4816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://oboi-colibri.ru/wp-content/uploads/2015/10/etna-sicily-italy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9" y="2117584"/>
            <a:ext cx="7463536" cy="4664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http://posportu.com/files/place/text/110/81726dd3028726ea6cd1f0973e159b52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25" y="2475905"/>
            <a:ext cx="9041076" cy="394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313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half" idx="2"/>
          </p:nvPr>
        </p:nvSpPr>
        <p:spPr>
          <a:xfrm>
            <a:off x="160918" y="511281"/>
            <a:ext cx="4340743" cy="5584719"/>
          </a:xfrm>
        </p:spPr>
        <p:txBody>
          <a:bodyPr>
            <a:normAutofit/>
          </a:bodyPr>
          <a:lstStyle/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Центральные равнины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Восточно-Европейская равнина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Западно-Сибирская равнина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Великая Китайская равнина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Среднесибирское плоскогорье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Амазонская низменность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Казахский мелкосопочник 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Прикаспийская низменность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Индо-Гангская низменность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Месопотамская низменности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Уральские горы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431322" y="478378"/>
            <a:ext cx="4525109" cy="6119395"/>
          </a:xfrm>
        </p:spPr>
        <p:txBody>
          <a:bodyPr>
            <a:normAutofit/>
          </a:bodyPr>
          <a:lstStyle/>
          <a:p>
            <a:pPr algn="just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Куньлунь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Аппалачи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Восточно-Австралийские горы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Капские горы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Килиманджаро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Ключевская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Сопка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Фудзияма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Этна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Казбек</a:t>
            </a:r>
          </a:p>
          <a:p>
            <a:endParaRPr lang="ru-RU" dirty="0"/>
          </a:p>
        </p:txBody>
      </p:sp>
      <p:pic>
        <p:nvPicPr>
          <p:cNvPr id="2050" name="Picture 2" descr="http://www.hitechmachines.com/images/rotating_globe_slower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020" y="4232152"/>
            <a:ext cx="2317995" cy="231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70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dslukomorje.ru/media/fckeditor_storage/_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0403" y="3953608"/>
            <a:ext cx="5670794" cy="132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g1.liveinternet.ru/images/attach/d/0/137/161/137161831_Q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393" y="92930"/>
            <a:ext cx="1368426" cy="171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01970" y="1946948"/>
            <a:ext cx="77606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Рельеф равнин и гор. Происхождение равнин 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денудационные, аккумулятивные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). Происхождение гор (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складчатые, </a:t>
            </a:r>
            <a:r>
              <a:rPr lang="ru-RU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складчато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-глыбовые, глыбовые, вулканические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58893" y="5495888"/>
            <a:ext cx="302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§5, вопросы, сайт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4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123" y="967154"/>
            <a:ext cx="8827477" cy="5269523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неровности земной поверхности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значительно возвышающееся над местностью поднятие</a:t>
            </a:r>
          </a:p>
          <a:p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обширный выровненный участок земной поверхности с небольшими колебаниями высот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http://www.clipartbest.com/cliparts/yco/6xd/yco6xdxd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8" y="2508739"/>
            <a:ext cx="908280" cy="1348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www.clipartbest.com/cliparts/yco/6xd/yco6xdxdi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58" y="644770"/>
            <a:ext cx="892484" cy="1324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ww.clipartbest.com/cliparts/yco/6xd/yco6xdxdi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56" y="4360985"/>
            <a:ext cx="884586" cy="1312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71600" y="257245"/>
            <a:ext cx="70690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Рельеф    Гора     Равнина</a:t>
            </a:r>
            <a:endParaRPr lang="ru-RU" sz="40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190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5880" y="2728301"/>
            <a:ext cx="7886700" cy="1069976"/>
          </a:xfrm>
        </p:spPr>
        <p:txBody>
          <a:bodyPr/>
          <a:lstStyle/>
          <a:p>
            <a:pPr algn="ctr"/>
            <a:r>
              <a:rPr lang="en-US" sz="2800" dirty="0">
                <a:hlinkClick r:id="rId2"/>
              </a:rPr>
              <a:t>https://</a:t>
            </a:r>
            <a:r>
              <a:rPr lang="en-US" sz="2800" dirty="0" smtClean="0">
                <a:hlinkClick r:id="rId2"/>
              </a:rPr>
              <a:t>learningapps.org/watch?v=pakeoan4a17</a:t>
            </a:r>
            <a:endParaRPr lang="ru-RU" sz="2800" dirty="0" smtClean="0"/>
          </a:p>
          <a:p>
            <a:pPr algn="ctr"/>
            <a:r>
              <a:rPr lang="en-US" sz="2800" dirty="0">
                <a:hlinkClick r:id="rId3"/>
              </a:rPr>
              <a:t>https://</a:t>
            </a:r>
            <a:r>
              <a:rPr lang="en-US" sz="2800" dirty="0" smtClean="0">
                <a:hlinkClick r:id="rId3"/>
              </a:rPr>
              <a:t>learningapps.org/watch?v=p70dgbejk17</a:t>
            </a:r>
            <a:endParaRPr lang="ru-RU" sz="2800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3074" name="Picture 2" descr="http://xn--41-flcwjireb0ahw.xn--p1ai/blog/wp-content/uploads/2015/04/prover-sebja-otvet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6313" y="194285"/>
            <a:ext cx="2470395" cy="2470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86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5109" y="951283"/>
            <a:ext cx="4454768" cy="912686"/>
          </a:xfrm>
        </p:spPr>
        <p:txBody>
          <a:bodyPr>
            <a:noAutofit/>
          </a:bodyPr>
          <a:lstStyle/>
          <a:p>
            <a:pPr algn="r"/>
            <a:r>
              <a:rPr lang="ru-RU" sz="6000" b="1" dirty="0" smtClean="0"/>
              <a:t>Равнины</a:t>
            </a:r>
            <a:r>
              <a:rPr lang="ru-RU" sz="6000" b="1" dirty="0"/>
              <a:t/>
            </a:r>
            <a:br>
              <a:rPr lang="ru-RU" sz="6000" b="1" dirty="0"/>
            </a:br>
            <a:r>
              <a:rPr lang="ru-RU" sz="3600" b="1" dirty="0"/>
              <a:t>64 % площади суши</a:t>
            </a:r>
            <a:endParaRPr lang="ru-RU" sz="6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51389" y="2904148"/>
            <a:ext cx="7886700" cy="32973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3200" dirty="0"/>
              <a:t/>
            </a:r>
            <a:br>
              <a:rPr lang="ru-RU" sz="3200" dirty="0"/>
            </a:br>
            <a:r>
              <a:rPr lang="ru-RU" sz="3500" b="1" dirty="0"/>
              <a:t>Центральные </a:t>
            </a:r>
            <a:r>
              <a:rPr lang="ru-RU" sz="3500" b="1" dirty="0" smtClean="0"/>
              <a:t>равнины</a:t>
            </a:r>
          </a:p>
          <a:p>
            <a:pPr marL="0" indent="0" algn="ctr">
              <a:buNone/>
            </a:pPr>
            <a:r>
              <a:rPr lang="ru-RU" sz="3500" b="1" dirty="0" smtClean="0"/>
              <a:t> Восточно-Европейская равнина</a:t>
            </a:r>
          </a:p>
          <a:p>
            <a:pPr marL="0" indent="0" algn="ctr">
              <a:buNone/>
            </a:pPr>
            <a:r>
              <a:rPr lang="ru-RU" sz="3500" b="1" dirty="0" smtClean="0"/>
              <a:t> Западно-Сибирская равнина</a:t>
            </a:r>
          </a:p>
          <a:p>
            <a:pPr marL="0" indent="0" algn="ctr">
              <a:buNone/>
            </a:pPr>
            <a:r>
              <a:rPr lang="ru-RU" sz="3500" b="1" dirty="0" smtClean="0"/>
              <a:t> </a:t>
            </a:r>
            <a:r>
              <a:rPr lang="ru-RU" sz="3500" b="1" dirty="0"/>
              <a:t>Великая Китайская </a:t>
            </a:r>
            <a:r>
              <a:rPr lang="ru-RU" sz="3500" b="1" dirty="0" smtClean="0"/>
              <a:t>равнина </a:t>
            </a:r>
          </a:p>
          <a:p>
            <a:pPr marL="0" indent="0" algn="ctr">
              <a:buNone/>
            </a:pPr>
            <a:r>
              <a:rPr lang="ru-RU" sz="3500" b="1" dirty="0" smtClean="0"/>
              <a:t>Среднесибирское </a:t>
            </a:r>
            <a:r>
              <a:rPr lang="ru-RU" sz="3500" b="1" dirty="0"/>
              <a:t>плоскогорье </a:t>
            </a:r>
            <a:endParaRPr lang="ru-RU" sz="3500" b="1" dirty="0" smtClean="0"/>
          </a:p>
          <a:p>
            <a:pPr marL="0" indent="0" algn="ctr">
              <a:buNone/>
            </a:pPr>
            <a:r>
              <a:rPr lang="ru-RU" sz="3500" b="1" dirty="0" smtClean="0"/>
              <a:t> </a:t>
            </a:r>
            <a:r>
              <a:rPr lang="ru-RU" sz="3500" b="1" dirty="0"/>
              <a:t>Амазонская </a:t>
            </a:r>
            <a:r>
              <a:rPr lang="ru-RU" sz="3500" b="1" dirty="0" smtClean="0"/>
              <a:t>низменность</a:t>
            </a:r>
            <a:r>
              <a:rPr lang="ru-RU" sz="3500" b="1" dirty="0"/>
              <a:t/>
            </a:r>
            <a:br>
              <a:rPr lang="ru-RU" sz="3500" b="1" dirty="0"/>
            </a:br>
            <a:endParaRPr lang="ru-RU" sz="3500" b="1" dirty="0"/>
          </a:p>
        </p:txBody>
      </p:sp>
      <p:pic>
        <p:nvPicPr>
          <p:cNvPr id="4098" name="Picture 2" descr="http://www.nevadm.ru/images/stories/vibori/2016/map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9" y="257909"/>
            <a:ext cx="3230626" cy="2368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0238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2096" y="1"/>
            <a:ext cx="7886700" cy="890954"/>
          </a:xfrm>
        </p:spPr>
        <p:txBody>
          <a:bodyPr/>
          <a:lstStyle/>
          <a:p>
            <a:pPr algn="ctr"/>
            <a:r>
              <a:rPr lang="ru-RU" b="1" dirty="0"/>
              <a:t>Денудационные равнины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7049" y="700210"/>
            <a:ext cx="8476274" cy="2664313"/>
          </a:xfrm>
        </p:spPr>
        <p:txBody>
          <a:bodyPr>
            <a:normAutofit lnSpcReduction="10000"/>
          </a:bodyPr>
          <a:lstStyle/>
          <a:p>
            <a:r>
              <a:rPr lang="ru-RU" sz="3200" b="1" dirty="0" smtClean="0"/>
              <a:t>возникают </a:t>
            </a:r>
            <a:r>
              <a:rPr lang="ru-RU" sz="3200" b="1" dirty="0"/>
              <a:t>на месте разрушенных гор. </a:t>
            </a:r>
            <a:endParaRPr lang="ru-RU" sz="3200" b="1" dirty="0" smtClean="0"/>
          </a:p>
          <a:p>
            <a:pPr marL="0" indent="0">
              <a:buNone/>
            </a:pPr>
            <a:r>
              <a:rPr lang="ru-RU" dirty="0" smtClean="0"/>
              <a:t>Денудация </a:t>
            </a:r>
            <a:r>
              <a:rPr lang="ru-RU" dirty="0"/>
              <a:t>— совокупность внешних процессов разрушения горных пород и переноса продуктов разрушения в пониженные участки (водой, ветром, льдом). </a:t>
            </a:r>
            <a:endParaRPr lang="ru-RU" dirty="0" smtClean="0"/>
          </a:p>
          <a:p>
            <a:pPr marL="0" indent="0" algn="r">
              <a:buNone/>
            </a:pPr>
            <a:r>
              <a:rPr lang="ru-RU" i="1" dirty="0" smtClean="0"/>
              <a:t>Казахский </a:t>
            </a:r>
            <a:endParaRPr lang="ru-RU" i="1" dirty="0" smtClean="0"/>
          </a:p>
          <a:p>
            <a:pPr marL="0" indent="0" algn="r">
              <a:buNone/>
            </a:pPr>
            <a:r>
              <a:rPr lang="ru-RU" i="1" dirty="0" smtClean="0"/>
              <a:t>мелкосопочник</a:t>
            </a: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026" name="Picture 2" descr="http://www.worlds.ru/photo/kazakhstan_02052012034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8" y="2141843"/>
            <a:ext cx="6280393" cy="4710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93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977" y="0"/>
            <a:ext cx="7886700" cy="879231"/>
          </a:xfrm>
        </p:spPr>
        <p:txBody>
          <a:bodyPr>
            <a:normAutofit/>
          </a:bodyPr>
          <a:lstStyle/>
          <a:p>
            <a:pPr algn="ctr"/>
            <a:r>
              <a:rPr lang="ru-RU" b="1" dirty="0"/>
              <a:t>Аккумулятивные равнины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22736" y="667941"/>
            <a:ext cx="84992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100" dirty="0"/>
              <a:t>образуются при длительном накоплении осадочных отложений на месте обширных опусканий земной поверхности </a:t>
            </a:r>
          </a:p>
          <a:p>
            <a:endParaRPr lang="ru-RU" dirty="0"/>
          </a:p>
          <a:p>
            <a:pPr algn="ctr"/>
            <a:r>
              <a:rPr lang="ru-RU" sz="2400" i="1" dirty="0" smtClean="0"/>
              <a:t>Западно-Сибирская</a:t>
            </a:r>
            <a:r>
              <a:rPr lang="ru-RU" sz="2400" i="1" dirty="0"/>
              <a:t>, Прикаспийская, Индо-Гангская, Месопотамская низменности, Великая Китайская </a:t>
            </a:r>
            <a:r>
              <a:rPr lang="ru-RU" sz="2400" i="1" dirty="0" smtClean="0"/>
              <a:t>равнина</a:t>
            </a:r>
            <a:r>
              <a:rPr lang="ru-RU" sz="2800" i="1" dirty="0"/>
              <a:t/>
            </a:r>
            <a:br>
              <a:rPr lang="ru-RU" sz="2800" i="1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150" name="Picture 6" descr="http://textarchive.ru/images/1350/2699954/m22d0e9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736" y="2700301"/>
            <a:ext cx="8712274" cy="3493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shunya.net/Pictures/NorthIndia/Rajgir/CowsReturningHom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6" y="2700301"/>
            <a:ext cx="6589330" cy="4378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://dayswoman.ru/misc/i/gallery/31247/118802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195" y="2700301"/>
            <a:ext cx="5880591" cy="4510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images.china.cn/attachement/jpg/site1007/20170626/c03fd55e71081abb02422c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" y="2952870"/>
            <a:ext cx="7938819" cy="4463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otvet.imgsmail.ru/download/96720614_93f379bed89c4f438deb0754f8c96a6e_8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4" y="1884886"/>
            <a:ext cx="7620000" cy="5124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250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260" y="388576"/>
            <a:ext cx="5127380" cy="3734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Горы</a:t>
            </a:r>
            <a:br>
              <a:rPr lang="ru-RU" sz="4400" b="1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9292" y="735380"/>
            <a:ext cx="8409842" cy="4351338"/>
          </a:xfrm>
        </p:spPr>
        <p:txBody>
          <a:bodyPr/>
          <a:lstStyle/>
          <a:p>
            <a:r>
              <a:rPr lang="ru-RU" b="1" u="sng" dirty="0"/>
              <a:t>Складчатые горы </a:t>
            </a:r>
            <a:r>
              <a:rPr lang="ru-RU" dirty="0"/>
              <a:t>— молодые горы чаще большой высоты. Они образовались в подвижных зонах земной коры, преимущественно на окраинах литосферных плит. </a:t>
            </a:r>
            <a:br>
              <a:rPr lang="ru-RU" dirty="0"/>
            </a:br>
            <a:endParaRPr lang="ru-RU" dirty="0"/>
          </a:p>
        </p:txBody>
      </p:sp>
      <p:pic>
        <p:nvPicPr>
          <p:cNvPr id="7170" name="Picture 2" descr="Образование складчатых и глыбовых г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 b="19329"/>
          <a:stretch/>
        </p:blipFill>
        <p:spPr bwMode="auto">
          <a:xfrm>
            <a:off x="0" y="1918558"/>
            <a:ext cx="3209324" cy="3923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coolhdwallpapers.net/gallery/block-faulted-mountains-wallpaper-1600x106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9015" y="2013192"/>
            <a:ext cx="5779852" cy="382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1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926" y="3094893"/>
            <a:ext cx="8708782" cy="3364522"/>
          </a:xfrm>
        </p:spPr>
        <p:txBody>
          <a:bodyPr>
            <a:normAutofit lnSpcReduction="10000"/>
          </a:bodyPr>
          <a:lstStyle/>
          <a:p>
            <a:r>
              <a:rPr lang="ru-RU" sz="2800" b="1" u="sng" dirty="0">
                <a:solidFill>
                  <a:srgbClr val="FF0000"/>
                </a:solidFill>
              </a:rPr>
              <a:t>Сброс </a:t>
            </a:r>
            <a:r>
              <a:rPr lang="ru-RU" sz="2800" dirty="0"/>
              <a:t>— блок земной коры в горах, опустившийся по разлому относительно другого блока. </a:t>
            </a:r>
            <a:endParaRPr lang="ru-RU" sz="2800" dirty="0" smtClean="0"/>
          </a:p>
          <a:p>
            <a:r>
              <a:rPr lang="ru-RU" sz="2800" b="1" u="sng" dirty="0">
                <a:solidFill>
                  <a:srgbClr val="FF0000"/>
                </a:solidFill>
              </a:rPr>
              <a:t>Горст</a:t>
            </a:r>
            <a:r>
              <a:rPr lang="ru-RU" sz="2800" dirty="0" smtClean="0"/>
              <a:t> </a:t>
            </a:r>
            <a:r>
              <a:rPr lang="ru-RU" sz="2800" dirty="0"/>
              <a:t>— поднятый участок земной коры, ограниченный разломами. </a:t>
            </a:r>
            <a:endParaRPr lang="ru-RU" sz="2800" dirty="0" smtClean="0"/>
          </a:p>
          <a:p>
            <a:r>
              <a:rPr lang="ru-RU" sz="2800" b="1" u="sng" dirty="0">
                <a:solidFill>
                  <a:srgbClr val="FF0000"/>
                </a:solidFill>
              </a:rPr>
              <a:t>Грабен</a:t>
            </a:r>
            <a:r>
              <a:rPr lang="ru-RU" sz="2800" dirty="0" smtClean="0"/>
              <a:t> </a:t>
            </a:r>
            <a:r>
              <a:rPr lang="ru-RU" sz="2800" dirty="0"/>
              <a:t>— опущенный участок земной коры, ограниченный разломами. </a:t>
            </a:r>
            <a:r>
              <a:rPr lang="ru-RU" sz="2800" dirty="0" smtClean="0"/>
              <a:t>(</a:t>
            </a:r>
            <a:r>
              <a:rPr lang="ru-RU" sz="2800" dirty="0"/>
              <a:t>Байкал в Азии, Танганьика в </a:t>
            </a:r>
            <a:r>
              <a:rPr lang="ru-RU" sz="2800" dirty="0" smtClean="0"/>
              <a:t>Африке, Красное </a:t>
            </a:r>
            <a:r>
              <a:rPr lang="ru-RU" sz="2800" dirty="0"/>
              <a:t>море</a:t>
            </a:r>
            <a:r>
              <a:rPr lang="ru-RU" sz="2800" dirty="0" smtClean="0"/>
              <a:t>)</a:t>
            </a:r>
            <a:r>
              <a:rPr lang="ru-RU" sz="2800" dirty="0"/>
              <a:t> </a:t>
            </a:r>
            <a:br>
              <a:rPr lang="ru-RU" sz="28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Смещение горных пород с образованием сброса, горста и грабена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4"/>
          <a:stretch/>
        </p:blipFill>
        <p:spPr bwMode="auto">
          <a:xfrm>
            <a:off x="0" y="285138"/>
            <a:ext cx="8944708" cy="2033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63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3481" y="189280"/>
            <a:ext cx="7886700" cy="842352"/>
          </a:xfrm>
        </p:spPr>
        <p:txBody>
          <a:bodyPr/>
          <a:lstStyle/>
          <a:p>
            <a:pPr algn="ctr"/>
            <a:r>
              <a:rPr lang="ru-RU" b="1" dirty="0"/>
              <a:t>Глыбовые горы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6927" y="993285"/>
            <a:ext cx="7886700" cy="5196499"/>
          </a:xfrm>
        </p:spPr>
        <p:txBody>
          <a:bodyPr/>
          <a:lstStyle/>
          <a:p>
            <a:r>
              <a:rPr lang="ru-RU" dirty="0" smtClean="0"/>
              <a:t>образовались </a:t>
            </a:r>
            <a:r>
              <a:rPr lang="ru-RU" dirty="0"/>
              <a:t>в результате тектонических поднятий, которые происходили вдоль разломов земной коры 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2" descr="Образование складчатых и глыбовых гор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6" t="2493" r="1190" b="22068"/>
          <a:stretch/>
        </p:blipFill>
        <p:spPr bwMode="auto">
          <a:xfrm>
            <a:off x="542185" y="1652953"/>
            <a:ext cx="4026877" cy="4801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http://iloveafrica.travel/upload/medialibrary/eee/eee5ed2b1a8377c0368d4fd8c13e68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6" y="2421784"/>
            <a:ext cx="843219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11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305</Words>
  <Application>Microsoft Office PowerPoint</Application>
  <PresentationFormat>Экран (4:3)</PresentationFormat>
  <Paragraphs>63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Равнины 64 % площади суши</vt:lpstr>
      <vt:lpstr>Денудационные равнины </vt:lpstr>
      <vt:lpstr>Аккумулятивные равнины </vt:lpstr>
      <vt:lpstr> Горы   </vt:lpstr>
      <vt:lpstr>Презентация PowerPoint</vt:lpstr>
      <vt:lpstr>Глыбовые горы </vt:lpstr>
      <vt:lpstr>Складчато-глыбовые горы  </vt:lpstr>
      <vt:lpstr>Вулканические горы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KAB_13</cp:lastModifiedBy>
  <cp:revision>123</cp:revision>
  <dcterms:created xsi:type="dcterms:W3CDTF">2014-11-21T11:00:06Z</dcterms:created>
  <dcterms:modified xsi:type="dcterms:W3CDTF">2017-09-15T09:31:54Z</dcterms:modified>
</cp:coreProperties>
</file>