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56" r:id="rId2"/>
    <p:sldId id="274" r:id="rId3"/>
    <p:sldId id="270" r:id="rId4"/>
    <p:sldId id="259" r:id="rId5"/>
    <p:sldId id="261" r:id="rId6"/>
    <p:sldId id="262" r:id="rId7"/>
    <p:sldId id="263" r:id="rId8"/>
    <p:sldId id="264" r:id="rId9"/>
    <p:sldId id="260" r:id="rId10"/>
    <p:sldId id="265" r:id="rId11"/>
    <p:sldId id="266" r:id="rId12"/>
    <p:sldId id="267" r:id="rId13"/>
    <p:sldId id="268" r:id="rId14"/>
    <p:sldId id="269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108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765"/>
          <a:stretch/>
        </p:blipFill>
        <p:spPr>
          <a:xfrm>
            <a:off x="0" y="0"/>
            <a:ext cx="9144000" cy="2622176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 rot="5400000">
            <a:off x="3260912" y="-3260912"/>
            <a:ext cx="2622174" cy="9144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learningapps.org/watch?v=pqk3btoic16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</p:pic>
      <p:sp>
        <p:nvSpPr>
          <p:cNvPr id="27" name="Прямоугольник 26"/>
          <p:cNvSpPr/>
          <p:nvPr/>
        </p:nvSpPr>
        <p:spPr>
          <a:xfrm>
            <a:off x="1055077" y="688381"/>
            <a:ext cx="7854461" cy="4118081"/>
          </a:xfrm>
          <a:prstGeom prst="rect">
            <a:avLst/>
          </a:prstGeom>
          <a:solidFill>
            <a:schemeClr val="tx2">
              <a:lumMod val="60000"/>
              <a:lumOff val="40000"/>
              <a:alpha val="39000"/>
            </a:schemeClr>
          </a:solidFill>
          <a:ln w="180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	</a:t>
            </a:r>
            <a:r>
              <a:rPr lang="ru-RU" sz="2400" dirty="0" smtClean="0">
                <a:solidFill>
                  <a:schemeClr val="tx1"/>
                </a:solidFill>
              </a:rPr>
              <a:t>Называть </a:t>
            </a:r>
            <a:r>
              <a:rPr lang="ru-RU" sz="2400" dirty="0">
                <a:solidFill>
                  <a:schemeClr val="tx1"/>
                </a:solidFill>
              </a:rPr>
              <a:t>определение термина «</a:t>
            </a:r>
            <a:r>
              <a:rPr lang="ru-RU" sz="2400" dirty="0" smtClean="0">
                <a:solidFill>
                  <a:schemeClr val="tx1"/>
                </a:solidFill>
              </a:rPr>
              <a:t>географическая оболочка», свойства </a:t>
            </a:r>
            <a:r>
              <a:rPr lang="ru-RU" sz="2400" dirty="0">
                <a:solidFill>
                  <a:schemeClr val="tx1"/>
                </a:solidFill>
              </a:rPr>
              <a:t>географической оболочки. 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	Объяснять </a:t>
            </a:r>
            <a:r>
              <a:rPr lang="ru-RU" sz="2400" dirty="0">
                <a:solidFill>
                  <a:schemeClr val="tx1"/>
                </a:solidFill>
              </a:rPr>
              <a:t>проявления закономерностей развития географической оболочки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055077" y="799951"/>
            <a:ext cx="7593707" cy="3865834"/>
          </a:xfrm>
          <a:prstGeom prst="rect">
            <a:avLst/>
          </a:prstGeom>
          <a:noFill/>
          <a:ln w="603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2497016" y="1246385"/>
            <a:ext cx="5685692" cy="8168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Введение. Географическая </a:t>
            </a:r>
            <a:r>
              <a:rPr lang="ru-RU" sz="28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оболочка </a:t>
            </a:r>
            <a:r>
              <a:rPr lang="ru-RU" sz="2800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как объект </a:t>
            </a:r>
            <a:r>
              <a:rPr lang="ru-RU" sz="28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изучения географии</a:t>
            </a:r>
            <a:endParaRPr lang="ru-RU" sz="2800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43075">
            <a:off x="1381020" y="1116367"/>
            <a:ext cx="1020065" cy="12645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064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latin typeface="Arial Black" pitchFamily="34" charset="0"/>
              </a:rPr>
              <a:t>Круговорот веществ и энергии- </a:t>
            </a:r>
            <a:r>
              <a:rPr lang="ru-RU" b="1" dirty="0" smtClean="0"/>
              <a:t>осуществляется обмен веществ и энергии между ее составными частями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http://top-pics.ru/images/1058137_krugovorot-veschest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52" y="1529983"/>
            <a:ext cx="7759794" cy="519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81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latin typeface="Arial Black" pitchFamily="34" charset="0"/>
              </a:rPr>
              <a:t>Географическая зональность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</a:t>
            </a:r>
            <a:r>
              <a:rPr lang="ru-RU" b="1" dirty="0" smtClean="0"/>
              <a:t>закон распределения природных комплексов на поверхности Земли, который проявляется в виде широтной зональности.</a:t>
            </a:r>
            <a:endParaRPr lang="ru-RU" b="1" dirty="0"/>
          </a:p>
        </p:txBody>
      </p:sp>
      <p:pic>
        <p:nvPicPr>
          <p:cNvPr id="3074" name="Picture 2" descr="https://allyslide.com/thumbs/8be87114a01372092abc728f9fbb0624/img1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0" t="22201" r="6199" b="18968"/>
          <a:stretch/>
        </p:blipFill>
        <p:spPr bwMode="auto">
          <a:xfrm>
            <a:off x="492367" y="2039815"/>
            <a:ext cx="8141724" cy="402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5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drofa-ventana.ru/upload/iblock/c57/c57d5d645d02bfc9044e76a0f14934e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62" b="5727"/>
          <a:stretch/>
        </p:blipFill>
        <p:spPr bwMode="auto">
          <a:xfrm>
            <a:off x="128954" y="375136"/>
            <a:ext cx="8922902" cy="529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59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30666"/>
            <a:ext cx="7886700" cy="7485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latin typeface="Arial Black" pitchFamily="34" charset="0"/>
              </a:rPr>
              <a:t>Природная </a:t>
            </a:r>
            <a:r>
              <a:rPr lang="ru-RU" sz="3100" b="1" dirty="0" smtClean="0">
                <a:latin typeface="Arial Black" pitchFamily="34" charset="0"/>
              </a:rPr>
              <a:t>зона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3142" y="793994"/>
            <a:ext cx="7886700" cy="5173052"/>
          </a:xfrm>
        </p:spPr>
        <p:txBody>
          <a:bodyPr>
            <a:normAutofit/>
          </a:bodyPr>
          <a:lstStyle/>
          <a:p>
            <a:pPr algn="just"/>
            <a:r>
              <a:rPr lang="ru-RU" sz="2000" dirty="0"/>
              <a:t>зональный природный комплекс в пределах географического пояса, который характеризуется общностью температурных условий, увлажнения, сходными почвами, животным и растительным </a:t>
            </a:r>
            <a:r>
              <a:rPr lang="ru-RU" sz="2000" dirty="0" smtClean="0"/>
              <a:t>миром.</a:t>
            </a:r>
            <a:endParaRPr lang="ru-RU" sz="2000" dirty="0"/>
          </a:p>
        </p:txBody>
      </p:sp>
      <p:pic>
        <p:nvPicPr>
          <p:cNvPr id="5122" name="Picture 2" descr="http://d3mlntcv38ck9k.cloudfront.net/content/konspekt_image/35289/b4d7eb7f57d28281a38963a473eeaa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35" y="1785029"/>
            <a:ext cx="8308487" cy="507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06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2096" y="130665"/>
            <a:ext cx="7886700" cy="104164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Arial Black" pitchFamily="34" charset="0"/>
              </a:rPr>
              <a:t>Высотная поясность -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7973" y="911225"/>
            <a:ext cx="7886700" cy="4351338"/>
          </a:xfrm>
        </p:spPr>
        <p:txBody>
          <a:bodyPr/>
          <a:lstStyle/>
          <a:p>
            <a:r>
              <a:rPr lang="ru-RU" sz="2800" b="1" dirty="0"/>
              <a:t>закономерная смена природных комплексов от подножия гор к их вершинам</a:t>
            </a:r>
          </a:p>
          <a:p>
            <a:endParaRPr lang="ru-RU" dirty="0"/>
          </a:p>
        </p:txBody>
      </p:sp>
      <p:pic>
        <p:nvPicPr>
          <p:cNvPr id="6146" name="Picture 2" descr="https://myslide.ru/documents_2/457219788cac55b80a14750f39a6610e/img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433" y="1781907"/>
            <a:ext cx="6628181" cy="497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44309" y="1488830"/>
            <a:ext cx="3036276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err="1" smtClean="0"/>
              <a:t>Азональность</a:t>
            </a:r>
            <a:r>
              <a:rPr lang="ru-RU" b="1" dirty="0" smtClean="0"/>
              <a:t>- </a:t>
            </a:r>
            <a:r>
              <a:rPr lang="ru-RU" dirty="0" smtClean="0"/>
              <a:t>формирование ПК, которые определяются неоднородностью земной поверхностью   (материки и океаны, горы и равнины)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729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</p:pic>
      <p:sp>
        <p:nvSpPr>
          <p:cNvPr id="27" name="Прямоугольник 26"/>
          <p:cNvSpPr/>
          <p:nvPr/>
        </p:nvSpPr>
        <p:spPr>
          <a:xfrm>
            <a:off x="1055077" y="688381"/>
            <a:ext cx="7854461" cy="4118081"/>
          </a:xfrm>
          <a:prstGeom prst="rect">
            <a:avLst/>
          </a:prstGeom>
          <a:solidFill>
            <a:schemeClr val="tx2">
              <a:lumMod val="60000"/>
              <a:lumOff val="40000"/>
              <a:alpha val="39000"/>
            </a:schemeClr>
          </a:solidFill>
          <a:ln w="180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	</a:t>
            </a:r>
            <a:r>
              <a:rPr lang="ru-RU" sz="2400" dirty="0" smtClean="0">
                <a:solidFill>
                  <a:schemeClr val="tx1"/>
                </a:solidFill>
              </a:rPr>
              <a:t>Называть </a:t>
            </a:r>
            <a:r>
              <a:rPr lang="ru-RU" sz="2400" dirty="0">
                <a:solidFill>
                  <a:schemeClr val="tx1"/>
                </a:solidFill>
              </a:rPr>
              <a:t>определение термина «</a:t>
            </a:r>
            <a:r>
              <a:rPr lang="ru-RU" sz="2400" dirty="0" smtClean="0">
                <a:solidFill>
                  <a:schemeClr val="tx1"/>
                </a:solidFill>
              </a:rPr>
              <a:t>географическая оболочка», свойства </a:t>
            </a:r>
            <a:r>
              <a:rPr lang="ru-RU" sz="2400" dirty="0">
                <a:solidFill>
                  <a:schemeClr val="tx1"/>
                </a:solidFill>
              </a:rPr>
              <a:t>географической оболочки. 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	Объяснять </a:t>
            </a:r>
            <a:r>
              <a:rPr lang="ru-RU" sz="2400" dirty="0">
                <a:solidFill>
                  <a:schemeClr val="tx1"/>
                </a:solidFill>
              </a:rPr>
              <a:t>проявления закономерностей развития географической оболочки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055077" y="799951"/>
            <a:ext cx="7593707" cy="3865834"/>
          </a:xfrm>
          <a:prstGeom prst="rect">
            <a:avLst/>
          </a:prstGeom>
          <a:noFill/>
          <a:ln w="603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2497016" y="1246385"/>
            <a:ext cx="5685692" cy="8168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Введение. Географическая </a:t>
            </a:r>
            <a:r>
              <a:rPr lang="ru-RU" sz="28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оболочка </a:t>
            </a:r>
            <a:r>
              <a:rPr lang="ru-RU" sz="2800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как объект </a:t>
            </a:r>
            <a:r>
              <a:rPr lang="ru-RU" sz="28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изучения географии</a:t>
            </a:r>
            <a:endParaRPr lang="ru-RU" sz="2800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43075">
            <a:off x="1381020" y="1116367"/>
            <a:ext cx="1020065" cy="12645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963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0231" y="2368061"/>
            <a:ext cx="6858000" cy="12591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Д/З </a:t>
            </a:r>
            <a:r>
              <a:rPr lang="ru-RU" dirty="0" smtClean="0"/>
              <a:t>§1, стр.18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Сайт-копилка-7 </a:t>
            </a:r>
            <a:r>
              <a:rPr lang="ru-RU" dirty="0" smtClean="0"/>
              <a:t>класс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450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eocder.ru/wp-content/uploads/2013/10/pamiat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062" y="404664"/>
            <a:ext cx="7069016" cy="612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69428" y="764704"/>
            <a:ext cx="372796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2400" dirty="0"/>
              <a:t>Тетрадь </a:t>
            </a:r>
            <a:endParaRPr lang="ru-RU" sz="2400" dirty="0"/>
          </a:p>
          <a:p>
            <a:r>
              <a:rPr lang="be-BY" sz="2400" dirty="0"/>
              <a:t>для работ</a:t>
            </a:r>
            <a:endParaRPr lang="ru-RU" sz="2400" dirty="0"/>
          </a:p>
          <a:p>
            <a:r>
              <a:rPr lang="be-BY" sz="2400" dirty="0"/>
              <a:t>по </a:t>
            </a:r>
            <a:r>
              <a:rPr lang="be-BY" sz="2400" dirty="0" smtClean="0"/>
              <a:t>географии</a:t>
            </a:r>
            <a:endParaRPr lang="ru-RU" sz="2400" dirty="0"/>
          </a:p>
          <a:p>
            <a:r>
              <a:rPr lang="be-BY" sz="2400" dirty="0"/>
              <a:t>учащегося </a:t>
            </a:r>
            <a:r>
              <a:rPr lang="be-BY" sz="2400" dirty="0" smtClean="0"/>
              <a:t>7  </a:t>
            </a:r>
            <a:r>
              <a:rPr lang="be-BY" sz="2400" dirty="0"/>
              <a:t>класса </a:t>
            </a:r>
            <a:endParaRPr lang="ru-RU" sz="2400" dirty="0"/>
          </a:p>
          <a:p>
            <a:r>
              <a:rPr lang="be-BY" sz="2400" dirty="0"/>
              <a:t>Лошницкой гимназии </a:t>
            </a:r>
            <a:endParaRPr lang="ru-RU" sz="2400" dirty="0"/>
          </a:p>
          <a:p>
            <a:r>
              <a:rPr lang="be-BY" sz="2400" dirty="0"/>
              <a:t>Борисовского района </a:t>
            </a:r>
            <a:endParaRPr lang="ru-RU" sz="2400" dirty="0"/>
          </a:p>
          <a:p>
            <a:r>
              <a:rPr lang="be-BY" sz="2400" dirty="0"/>
              <a:t>Петрова Виталия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22827" y="3753090"/>
            <a:ext cx="342117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2400" dirty="0"/>
              <a:t>Тетрадь</a:t>
            </a:r>
            <a:endParaRPr lang="ru-RU" sz="2400" dirty="0"/>
          </a:p>
          <a:p>
            <a:r>
              <a:rPr lang="be-BY" sz="2400" dirty="0"/>
              <a:t> для практических работ</a:t>
            </a:r>
            <a:endParaRPr lang="ru-RU" sz="2400" dirty="0"/>
          </a:p>
          <a:p>
            <a:r>
              <a:rPr lang="be-BY" sz="2400" dirty="0"/>
              <a:t> по </a:t>
            </a:r>
            <a:r>
              <a:rPr lang="be-BY" sz="2400" dirty="0" smtClean="0"/>
              <a:t>географии </a:t>
            </a:r>
            <a:endParaRPr lang="ru-RU" sz="2400" dirty="0"/>
          </a:p>
          <a:p>
            <a:r>
              <a:rPr lang="be-BY" sz="2400" dirty="0"/>
              <a:t>учащегося </a:t>
            </a:r>
            <a:r>
              <a:rPr lang="be-BY" sz="2400" dirty="0" smtClean="0"/>
              <a:t>7 </a:t>
            </a:r>
            <a:r>
              <a:rPr lang="be-BY" sz="2400" dirty="0"/>
              <a:t>класса </a:t>
            </a:r>
            <a:endParaRPr lang="ru-RU" sz="2400" dirty="0"/>
          </a:p>
          <a:p>
            <a:r>
              <a:rPr lang="be-BY" sz="2400" dirty="0"/>
              <a:t>Лошницкой гимназии </a:t>
            </a:r>
            <a:endParaRPr lang="ru-RU" sz="2400" dirty="0"/>
          </a:p>
          <a:p>
            <a:r>
              <a:rPr lang="be-BY" sz="2400" dirty="0"/>
              <a:t>Борисовского района </a:t>
            </a:r>
            <a:endParaRPr lang="ru-RU" sz="2400" dirty="0"/>
          </a:p>
          <a:p>
            <a:r>
              <a:rPr lang="be-BY" sz="2400" dirty="0"/>
              <a:t>Симончика Михаила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2307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0025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География-это</a:t>
            </a:r>
            <a:br>
              <a:rPr lang="ru-RU" dirty="0" smtClean="0"/>
            </a:b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learningapps.org/watch?v=pqk3btoic16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http://pshish-school.ucoz.ru/vse2017/Gavrova/1_geografija-kak-nauk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4" b="8027"/>
          <a:stretch/>
        </p:blipFill>
        <p:spPr bwMode="auto">
          <a:xfrm>
            <a:off x="199292" y="1465383"/>
            <a:ext cx="8588795" cy="478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59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5882" y="669926"/>
            <a:ext cx="7886700" cy="85407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Arial Black" pitchFamily="34" charset="0"/>
              </a:rPr>
              <a:t>Географическая оболочка</a:t>
            </a:r>
            <a:endParaRPr lang="ru-RU" sz="2800" b="1" dirty="0"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0539" y="2038958"/>
            <a:ext cx="4114802" cy="4264858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ru-RU" sz="2400" b="1" dirty="0" smtClean="0"/>
              <a:t>это целостная, непрерывная оболочка Земли, среда деятельности человека, в пределах которых соприкасаются, взаимно проникают друг в друга и взаимодействуют между собой нижние слои атмосферы, верхние слои литосферы, вся гидросфера биосфера</a:t>
            </a:r>
            <a:endParaRPr lang="ru-RU" sz="2400" b="1" dirty="0"/>
          </a:p>
        </p:txBody>
      </p:sp>
      <p:pic>
        <p:nvPicPr>
          <p:cNvPr id="2050" name="Picture 2" descr="Cтроение географической оболоч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60"/>
          <a:stretch/>
        </p:blipFill>
        <p:spPr bwMode="auto">
          <a:xfrm>
            <a:off x="143852" y="2221523"/>
            <a:ext cx="4830485" cy="304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latin typeface="+mn-lt"/>
                <a:ea typeface="+mn-ea"/>
                <a:cs typeface="+mn-cs"/>
              </a:rPr>
              <a:t>Общие закономерности ГО: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2096" y="1966302"/>
            <a:ext cx="7886700" cy="299256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Целостность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Ритмичность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Круговорот веществ и энергии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Географическая зональность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77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grandars.ru/images/1/review/id/3881/ea12d6ea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690" y="1289538"/>
            <a:ext cx="6953993" cy="344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745882" y="669926"/>
            <a:ext cx="7886700" cy="85407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latin typeface="Arial Black" pitchFamily="34" charset="0"/>
              </a:rPr>
              <a:t>Целостность</a:t>
            </a:r>
            <a:endParaRPr lang="ru-RU" sz="2800" b="1" dirty="0">
              <a:latin typeface="Arial Black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45882" y="5004538"/>
            <a:ext cx="80596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Arial Black" pitchFamily="34" charset="0"/>
              </a:rPr>
              <a:t>это </a:t>
            </a:r>
            <a:r>
              <a:rPr lang="ru-RU" sz="2000" b="1" dirty="0">
                <a:latin typeface="Arial Black" pitchFamily="34" charset="0"/>
              </a:rPr>
              <a:t>единство географической оболочки, взаимосвязь и взаимозависимость ее природных </a:t>
            </a:r>
            <a:r>
              <a:rPr lang="ru-RU" sz="2000" b="1" dirty="0" smtClean="0">
                <a:latin typeface="Arial Black" pitchFamily="34" charset="0"/>
              </a:rPr>
              <a:t>компонентов       (горных </a:t>
            </a:r>
            <a:r>
              <a:rPr lang="ru-RU" sz="2000" b="1" dirty="0">
                <a:latin typeface="Arial Black" pitchFamily="34" charset="0"/>
              </a:rPr>
              <a:t>пород, воды, воздуха, почв, растений, животных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4932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myshared.ru/4/238493/slid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52" y="562708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62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530" y="154111"/>
            <a:ext cx="7886700" cy="84235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Arial Black" pitchFamily="34" charset="0"/>
              </a:rPr>
              <a:t>Ритмичность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50984" y="860701"/>
            <a:ext cx="79482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— </a:t>
            </a:r>
            <a:r>
              <a:rPr lang="ru-RU" sz="2400" dirty="0"/>
              <a:t>это повторяемость тех или иных природных явлений через определенные интервалы времени, или ритмы. В природе все процессы и явления подчинены ритмам. </a:t>
            </a:r>
            <a:br>
              <a:rPr lang="ru-RU" sz="24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https://myslide.ru/documents_2/e4c4068012286d324136752e5035b420/img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67" r="3118"/>
          <a:stretch/>
        </p:blipFill>
        <p:spPr bwMode="auto">
          <a:xfrm>
            <a:off x="351894" y="2262554"/>
            <a:ext cx="8610555" cy="382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53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pp.nashaucheba.ru/pars_docs/refs/111/110565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30" y="445476"/>
            <a:ext cx="8253048" cy="618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44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226</Words>
  <Application>Microsoft Office PowerPoint</Application>
  <PresentationFormat>Экран (4:3)</PresentationFormat>
  <Paragraphs>44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География-это https://learningapps.org/watch?v=pqk3btoic16 </vt:lpstr>
      <vt:lpstr>Географическая оболочка</vt:lpstr>
      <vt:lpstr>Общие закономерности ГО:</vt:lpstr>
      <vt:lpstr>Презентация PowerPoint</vt:lpstr>
      <vt:lpstr>Презентация PowerPoint</vt:lpstr>
      <vt:lpstr>Ритмичность</vt:lpstr>
      <vt:lpstr>Презентация PowerPoint</vt:lpstr>
      <vt:lpstr>Круговорот веществ и энергии- осуществляется обмен веществ и энергии между ее составными частями</vt:lpstr>
      <vt:lpstr>Географическая зональность - закон распределения природных комплексов на поверхности Земли, который проявляется в виде широтной зональности.</vt:lpstr>
      <vt:lpstr>Презентация PowerPoint</vt:lpstr>
      <vt:lpstr>Природная зона </vt:lpstr>
      <vt:lpstr>Высотная поясность -</vt:lpstr>
      <vt:lpstr>Презентация PowerPoint</vt:lpstr>
      <vt:lpstr>Д/З §1, стр.18 Сайт-копилка-7 класс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ЛИ</cp:lastModifiedBy>
  <cp:revision>127</cp:revision>
  <dcterms:created xsi:type="dcterms:W3CDTF">2014-11-21T11:00:06Z</dcterms:created>
  <dcterms:modified xsi:type="dcterms:W3CDTF">2017-09-11T13:36:12Z</dcterms:modified>
</cp:coreProperties>
</file>