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C6BD67-00AC-481C-AB0D-986E4C84017B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10ECCEC-4B7C-4C9A-8FCA-C8949B927E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817887" y="1705213"/>
            <a:ext cx="5648623" cy="1204306"/>
          </a:xfrm>
        </p:spPr>
        <p:txBody>
          <a:bodyPr/>
          <a:lstStyle/>
          <a:p>
            <a:pPr algn="ctr"/>
            <a:r>
              <a:rPr lang="ru-RU" dirty="0" smtClean="0"/>
              <a:t>§11. Географические координаты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466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20940" cy="504056"/>
          </a:xfrm>
        </p:spPr>
        <p:txBody>
          <a:bodyPr/>
          <a:lstStyle/>
          <a:p>
            <a:pPr algn="ctr"/>
            <a:r>
              <a:rPr lang="ru-RU" sz="2400" dirty="0" smtClean="0"/>
              <a:t>Мозговой штурм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164388" cy="6072788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smtClean="0"/>
              <a:t>Градусная сетка</a:t>
            </a:r>
          </a:p>
          <a:p>
            <a:r>
              <a:rPr lang="ru-RU" sz="2000" dirty="0" smtClean="0"/>
              <a:t>Из каких линий она состоит</a:t>
            </a:r>
          </a:p>
          <a:p>
            <a:r>
              <a:rPr lang="ru-RU" sz="2000" dirty="0" smtClean="0"/>
              <a:t>Какое </a:t>
            </a:r>
            <a:r>
              <a:rPr lang="ru-RU" sz="2000" dirty="0"/>
              <a:t>направление показывают меридианы</a:t>
            </a:r>
            <a:r>
              <a:rPr lang="ru-RU" sz="2000" dirty="0" smtClean="0"/>
              <a:t>?</a:t>
            </a:r>
            <a:endParaRPr lang="ru-RU" sz="2000" dirty="0"/>
          </a:p>
          <a:p>
            <a:r>
              <a:rPr lang="ru-RU" sz="2000" dirty="0" smtClean="0"/>
              <a:t> </a:t>
            </a:r>
            <a:r>
              <a:rPr lang="ru-RU" sz="2000" dirty="0"/>
              <a:t>Какую форму имеют меридианы на глобусе? </a:t>
            </a:r>
            <a:endParaRPr lang="ru-RU" sz="2000" dirty="0"/>
          </a:p>
          <a:p>
            <a:r>
              <a:rPr lang="ru-RU" sz="2000" dirty="0" smtClean="0"/>
              <a:t>Какую </a:t>
            </a:r>
            <a:r>
              <a:rPr lang="ru-RU" sz="2000" dirty="0"/>
              <a:t>форму имеют меридианы на физической карте полушарий? </a:t>
            </a:r>
            <a:endParaRPr lang="ru-RU" sz="2000" dirty="0"/>
          </a:p>
          <a:p>
            <a:r>
              <a:rPr lang="ru-RU" sz="2000" dirty="0" smtClean="0"/>
              <a:t>Какова </a:t>
            </a:r>
            <a:r>
              <a:rPr lang="ru-RU" sz="2000" dirty="0"/>
              <a:t>длина </a:t>
            </a:r>
            <a:r>
              <a:rPr lang="ru-RU" sz="2000" dirty="0"/>
              <a:t>меридианов в </a:t>
            </a:r>
            <a:r>
              <a:rPr lang="ru-RU" sz="2000" dirty="0"/>
              <a:t>градусах?</a:t>
            </a:r>
            <a:endParaRPr lang="ru-RU" sz="2000" dirty="0"/>
          </a:p>
          <a:p>
            <a:r>
              <a:rPr lang="ru-RU" sz="2000" dirty="0"/>
              <a:t>Какова </a:t>
            </a:r>
            <a:r>
              <a:rPr lang="ru-RU" sz="2000" dirty="0"/>
              <a:t>длина меридианов в </a:t>
            </a:r>
            <a:r>
              <a:rPr lang="ru-RU" sz="2000" dirty="0"/>
              <a:t>километрах?</a:t>
            </a:r>
            <a:endParaRPr lang="ru-RU" sz="2000" dirty="0"/>
          </a:p>
          <a:p>
            <a:r>
              <a:rPr lang="ru-RU" sz="2000" dirty="0"/>
              <a:t>Какова </a:t>
            </a:r>
            <a:r>
              <a:rPr lang="ru-RU" sz="2000" dirty="0"/>
              <a:t>величина в километрах дуги меридиана длиной в один градус?</a:t>
            </a:r>
            <a:endParaRPr lang="ru-RU" sz="2000" dirty="0"/>
          </a:p>
          <a:p>
            <a:r>
              <a:rPr lang="ru-RU" sz="2000" dirty="0"/>
              <a:t>Как </a:t>
            </a:r>
            <a:r>
              <a:rPr lang="ru-RU" sz="2000" dirty="0"/>
              <a:t>называется самая длинная </a:t>
            </a:r>
            <a:r>
              <a:rPr lang="ru-RU" sz="2000" dirty="0"/>
              <a:t>параллель?</a:t>
            </a:r>
            <a:endParaRPr lang="ru-RU" sz="2000" dirty="0"/>
          </a:p>
          <a:p>
            <a:r>
              <a:rPr lang="ru-RU" sz="2000" dirty="0"/>
              <a:t>Какое </a:t>
            </a:r>
            <a:r>
              <a:rPr lang="ru-RU" sz="2000" dirty="0"/>
              <a:t>направление показывают </a:t>
            </a:r>
            <a:r>
              <a:rPr lang="ru-RU" sz="2000" dirty="0"/>
              <a:t>параллели?</a:t>
            </a:r>
            <a:endParaRPr lang="ru-RU" sz="2000" dirty="0"/>
          </a:p>
          <a:p>
            <a:r>
              <a:rPr lang="ru-RU" sz="2000" dirty="0"/>
              <a:t>Какую </a:t>
            </a:r>
            <a:r>
              <a:rPr lang="ru-RU" sz="2000" dirty="0"/>
              <a:t>форму имеют параллели на </a:t>
            </a:r>
            <a:r>
              <a:rPr lang="ru-RU" sz="2000" dirty="0"/>
              <a:t>глобусе?</a:t>
            </a:r>
            <a:endParaRPr lang="ru-RU" sz="2000" dirty="0"/>
          </a:p>
          <a:p>
            <a:r>
              <a:rPr lang="ru-RU" sz="2000" dirty="0"/>
              <a:t>Какую </a:t>
            </a:r>
            <a:r>
              <a:rPr lang="ru-RU" sz="2000" dirty="0"/>
              <a:t>форму имеют параллели на физической карте </a:t>
            </a:r>
            <a:r>
              <a:rPr lang="ru-RU" sz="2000" dirty="0"/>
              <a:t>полушарий?</a:t>
            </a:r>
            <a:endParaRPr lang="ru-RU" sz="2000" dirty="0"/>
          </a:p>
          <a:p>
            <a:r>
              <a:rPr lang="ru-RU" sz="2000" dirty="0"/>
              <a:t>В </a:t>
            </a:r>
            <a:r>
              <a:rPr lang="ru-RU" sz="2000" dirty="0"/>
              <a:t>каких местах земного шара параллели превращаются в </a:t>
            </a:r>
            <a:r>
              <a:rPr lang="ru-RU" sz="2000" dirty="0"/>
              <a:t>точки?</a:t>
            </a:r>
            <a:endParaRPr lang="ru-RU" sz="2000" dirty="0"/>
          </a:p>
          <a:p>
            <a:r>
              <a:rPr lang="ru-RU" sz="2000" dirty="0"/>
              <a:t>Какова </a:t>
            </a:r>
            <a:r>
              <a:rPr lang="ru-RU" sz="2000" dirty="0"/>
              <a:t>длина параллелей в </a:t>
            </a:r>
            <a:r>
              <a:rPr lang="ru-RU" sz="2000" dirty="0"/>
              <a:t>градусах?</a:t>
            </a:r>
            <a:endParaRPr lang="ru-RU" sz="2000" dirty="0"/>
          </a:p>
          <a:p>
            <a:r>
              <a:rPr lang="ru-RU" sz="2000" dirty="0"/>
              <a:t>Какова </a:t>
            </a:r>
            <a:r>
              <a:rPr lang="ru-RU" sz="2000" dirty="0"/>
              <a:t>длина параллелей в километрах</a:t>
            </a:r>
            <a:r>
              <a:rPr lang="ru-RU" sz="2000" dirty="0" smtClean="0"/>
              <a:t>?</a:t>
            </a:r>
            <a:endParaRPr lang="ru-RU" sz="2000" u="sng" dirty="0" smtClean="0"/>
          </a:p>
          <a:p>
            <a:r>
              <a:rPr lang="ru-RU" sz="2000" dirty="0" smtClean="0"/>
              <a:t>Северный полюс</a:t>
            </a:r>
          </a:p>
          <a:p>
            <a:r>
              <a:rPr lang="ru-RU" sz="2000" dirty="0" smtClean="0"/>
              <a:t>Южный полюс</a:t>
            </a:r>
          </a:p>
          <a:p>
            <a:r>
              <a:rPr lang="ru-RU" sz="2000" dirty="0" smtClean="0"/>
              <a:t>Где на карте подписываются меридианы?</a:t>
            </a:r>
          </a:p>
          <a:p>
            <a:r>
              <a:rPr lang="ru-RU" sz="2000" dirty="0" smtClean="0"/>
              <a:t>Где на карте подписываются параллели?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4653136"/>
            <a:ext cx="217484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ts val="800"/>
              </a:spcBef>
            </a:pPr>
            <a:r>
              <a:rPr lang="ru-RU" sz="2000" b="1" dirty="0"/>
              <a:t>отмечаем </a:t>
            </a:r>
            <a:r>
              <a:rPr lang="ru-RU" sz="2000" b="1" dirty="0"/>
              <a:t>на контурной карте стр. 6-7</a:t>
            </a:r>
          </a:p>
        </p:txBody>
      </p:sp>
      <p:pic>
        <p:nvPicPr>
          <p:cNvPr id="1026" name="Picture 2" descr="http://karta-puteshestvii.nethouse.ru/static/img/0000/0004/3350/43350831.g3whm5sau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386" y="3499792"/>
            <a:ext cx="1153344" cy="115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76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Морской бой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889988"/>
              </p:ext>
            </p:extLst>
          </p:nvPr>
        </p:nvGraphicFramePr>
        <p:xfrm>
          <a:off x="539552" y="980728"/>
          <a:ext cx="8136909" cy="5256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719"/>
                <a:gridCol w="739719"/>
                <a:gridCol w="739719"/>
                <a:gridCol w="739719"/>
                <a:gridCol w="739719"/>
                <a:gridCol w="739719"/>
                <a:gridCol w="739719"/>
                <a:gridCol w="739719"/>
                <a:gridCol w="739719"/>
                <a:gridCol w="739719"/>
                <a:gridCol w="739719"/>
              </a:tblGrid>
              <a:tr h="477871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Ж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З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71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Географическая широта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5616624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ЭТО РАССТОЯНИЕ В ГРАДУСАХ ОТ ЭКАТОРА НА СЕВЕР ИЛИ НА ЮГ ДО КАКОЙ -ЛИБО ТОЧКИ</a:t>
            </a:r>
          </a:p>
          <a:p>
            <a:pPr marL="0" indent="0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547664" y="1856501"/>
            <a:ext cx="4896544" cy="45365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2"/>
            <a:endCxn id="4" idx="6"/>
          </p:cNvCxnSpPr>
          <p:nvPr/>
        </p:nvCxnSpPr>
        <p:spPr>
          <a:xfrm>
            <a:off x="1547664" y="4124753"/>
            <a:ext cx="489654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5-конечная звезда 6"/>
          <p:cNvSpPr/>
          <p:nvPr/>
        </p:nvSpPr>
        <p:spPr>
          <a:xfrm>
            <a:off x="3939241" y="1767849"/>
            <a:ext cx="179257" cy="1773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3953395" y="6304353"/>
            <a:ext cx="179257" cy="1773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е 2"/>
          <p:cNvSpPr txBox="1"/>
          <p:nvPr/>
        </p:nvSpPr>
        <p:spPr>
          <a:xfrm>
            <a:off x="3869356" y="1329691"/>
            <a:ext cx="409575" cy="3143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effectLst/>
                <a:ea typeface="Calibri"/>
                <a:cs typeface="Times New Roman"/>
              </a:rPr>
              <a:t>90</a:t>
            </a:r>
            <a:r>
              <a:rPr lang="ru-RU" sz="1100" b="1" dirty="0">
                <a:effectLst/>
                <a:ea typeface="Calibri"/>
                <a:cs typeface="Calibri"/>
              </a:rPr>
              <a:t>°</a:t>
            </a:r>
            <a:endParaRPr lang="ru-RU" sz="1100" b="1" dirty="0">
              <a:effectLst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2040" y="1329691"/>
            <a:ext cx="2112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СЕВЕРНАЯ ШИРОТА</a:t>
            </a:r>
          </a:p>
          <a:p>
            <a:pPr algn="ctr"/>
            <a:r>
              <a:rPr lang="ru-RU" sz="1600" dirty="0"/>
              <a:t>С.Ш.</a:t>
            </a:r>
          </a:p>
        </p:txBody>
      </p:sp>
      <p:sp>
        <p:nvSpPr>
          <p:cNvPr id="11" name="Поле 2"/>
          <p:cNvSpPr txBox="1"/>
          <p:nvPr/>
        </p:nvSpPr>
        <p:spPr>
          <a:xfrm>
            <a:off x="3913711" y="6509318"/>
            <a:ext cx="409575" cy="3143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effectLst/>
                <a:ea typeface="Calibri"/>
                <a:cs typeface="Times New Roman"/>
              </a:rPr>
              <a:t>90</a:t>
            </a:r>
            <a:r>
              <a:rPr lang="ru-RU" sz="1100" b="1" dirty="0">
                <a:effectLst/>
                <a:ea typeface="Calibri"/>
                <a:cs typeface="Calibri"/>
              </a:rPr>
              <a:t>°</a:t>
            </a:r>
            <a:endParaRPr lang="ru-RU" sz="1100" b="1" dirty="0">
              <a:effectLst/>
              <a:ea typeface="Calibri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31191" y="6189269"/>
            <a:ext cx="2112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ЮЖНАЯ </a:t>
            </a:r>
            <a:r>
              <a:rPr lang="ru-RU" sz="1600" dirty="0"/>
              <a:t>ШИРОТА</a:t>
            </a:r>
          </a:p>
          <a:p>
            <a:pPr algn="ctr"/>
            <a:r>
              <a:rPr lang="ru-RU" sz="1600" dirty="0" smtClean="0"/>
              <a:t>Ю.Ш</a:t>
            </a:r>
            <a:r>
              <a:rPr lang="ru-RU" sz="1600" dirty="0"/>
              <a:t>.</a:t>
            </a:r>
          </a:p>
        </p:txBody>
      </p:sp>
      <p:sp>
        <p:nvSpPr>
          <p:cNvPr id="18" name="Поле 2"/>
          <p:cNvSpPr txBox="1"/>
          <p:nvPr/>
        </p:nvSpPr>
        <p:spPr>
          <a:xfrm>
            <a:off x="971600" y="4005064"/>
            <a:ext cx="576064" cy="36004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 smtClean="0">
                <a:effectLst/>
                <a:ea typeface="Calibri"/>
                <a:cs typeface="Times New Roman"/>
              </a:rPr>
              <a:t>0</a:t>
            </a:r>
            <a:r>
              <a:rPr lang="ru-RU" sz="1100" b="1" dirty="0">
                <a:effectLst/>
                <a:ea typeface="Calibri"/>
                <a:cs typeface="Calibri"/>
              </a:rPr>
              <a:t>°</a:t>
            </a:r>
            <a:endParaRPr lang="ru-RU" sz="1100" b="1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623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5572100" cy="653752"/>
          </a:xfrm>
        </p:spPr>
        <p:txBody>
          <a:bodyPr/>
          <a:lstStyle/>
          <a:p>
            <a:r>
              <a:rPr lang="ru-RU" b="1" dirty="0"/>
              <a:t>отмечаем на контурной карте </a:t>
            </a:r>
            <a:r>
              <a:rPr lang="ru-RU" b="1" dirty="0" smtClean="0"/>
              <a:t> стр</a:t>
            </a:r>
            <a:r>
              <a:rPr lang="ru-RU" b="1" dirty="0"/>
              <a:t>. 6-7 </a:t>
            </a:r>
            <a:r>
              <a:rPr lang="ru-RU" b="1" dirty="0" smtClean="0"/>
              <a:t>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3245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ts val="800"/>
              </a:spcBef>
            </a:pPr>
            <a:r>
              <a:rPr lang="ru-RU" sz="2800" b="1" dirty="0" smtClean="0"/>
              <a:t>Минск</a:t>
            </a:r>
          </a:p>
          <a:p>
            <a:pPr marL="342900" indent="-342900">
              <a:spcBef>
                <a:spcPts val="800"/>
              </a:spcBef>
            </a:pPr>
            <a:r>
              <a:rPr lang="ru-RU" sz="2800" b="1" dirty="0" smtClean="0"/>
              <a:t>Санкт-Петербург</a:t>
            </a:r>
          </a:p>
          <a:p>
            <a:pPr marL="342900" indent="-342900">
              <a:spcBef>
                <a:spcPts val="800"/>
              </a:spcBef>
            </a:pPr>
            <a:r>
              <a:rPr lang="ru-RU" sz="2800" b="1" dirty="0" smtClean="0"/>
              <a:t>Владивосток</a:t>
            </a:r>
          </a:p>
          <a:p>
            <a:pPr marL="342900" indent="-342900">
              <a:spcBef>
                <a:spcPts val="800"/>
              </a:spcBef>
            </a:pPr>
            <a:r>
              <a:rPr lang="ru-RU" sz="2800" b="1" dirty="0" smtClean="0"/>
              <a:t>Токио</a:t>
            </a:r>
          </a:p>
          <a:p>
            <a:pPr marL="342900" indent="-342900">
              <a:spcBef>
                <a:spcPts val="800"/>
              </a:spcBef>
            </a:pPr>
            <a:r>
              <a:rPr lang="ru-RU" sz="2800" b="1" dirty="0" smtClean="0"/>
              <a:t>Вашингтон </a:t>
            </a:r>
          </a:p>
          <a:p>
            <a:pPr marL="342900" indent="-342900">
              <a:spcBef>
                <a:spcPts val="800"/>
              </a:spcBef>
            </a:pPr>
            <a:r>
              <a:rPr lang="ru-RU" sz="2800" b="1" dirty="0" err="1" smtClean="0"/>
              <a:t>г.Мак-Кинли</a:t>
            </a:r>
            <a:endParaRPr lang="ru-RU" sz="2800" b="1" dirty="0" smtClean="0"/>
          </a:p>
          <a:p>
            <a:pPr marL="342900" indent="-342900">
              <a:spcBef>
                <a:spcPts val="800"/>
              </a:spcBef>
            </a:pPr>
            <a:r>
              <a:rPr lang="ru-RU" sz="2800" b="1" dirty="0" err="1" smtClean="0"/>
              <a:t>влк</a:t>
            </a:r>
            <a:r>
              <a:rPr lang="ru-RU" sz="2800" b="1" dirty="0" smtClean="0"/>
              <a:t>. Килиманджаро</a:t>
            </a:r>
          </a:p>
          <a:p>
            <a:pPr marL="342900" indent="-342900">
              <a:spcBef>
                <a:spcPts val="800"/>
              </a:spcBef>
            </a:pPr>
            <a:r>
              <a:rPr lang="ru-RU" sz="2800" b="1" dirty="0" smtClean="0"/>
              <a:t>г. </a:t>
            </a:r>
            <a:r>
              <a:rPr lang="ru-RU" sz="2800" b="1" dirty="0" err="1" smtClean="0"/>
              <a:t>Аконкагуа</a:t>
            </a:r>
            <a:endParaRPr lang="ru-RU" sz="2800" b="1" dirty="0" smtClean="0"/>
          </a:p>
          <a:p>
            <a:pPr marL="342900" indent="-342900">
              <a:spcBef>
                <a:spcPts val="800"/>
              </a:spcBef>
            </a:pPr>
            <a:r>
              <a:rPr lang="ru-RU" sz="2800" b="1" dirty="0" smtClean="0"/>
              <a:t>Рио-де-Жанейро</a:t>
            </a:r>
          </a:p>
          <a:p>
            <a:pPr marL="342900" indent="-342900">
              <a:spcBef>
                <a:spcPts val="800"/>
              </a:spcBef>
            </a:pPr>
            <a:r>
              <a:rPr lang="ru-RU" sz="2800" b="1" dirty="0" smtClean="0"/>
              <a:t>Канберра</a:t>
            </a:r>
          </a:p>
        </p:txBody>
      </p:sp>
      <p:pic>
        <p:nvPicPr>
          <p:cNvPr id="5" name="Picture 2" descr="http://karta-puteshestvii.nethouse.ru/static/img/0000/0004/3350/43350831.g3whm5sau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-1914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69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Географическая долгота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764704"/>
            <a:ext cx="7520940" cy="3915773"/>
          </a:xfrm>
        </p:spPr>
        <p:txBody>
          <a:bodyPr/>
          <a:lstStyle/>
          <a:p>
            <a:r>
              <a:rPr lang="ru-RU" dirty="0" smtClean="0"/>
              <a:t>-</a:t>
            </a:r>
            <a:r>
              <a:rPr lang="ru-RU" sz="2000" dirty="0" smtClean="0"/>
              <a:t>это расстояние в градусах от начального меридиана на запад или восток до заданного места</a:t>
            </a:r>
            <a:endParaRPr lang="ru-RU" sz="2000" dirty="0"/>
          </a:p>
        </p:txBody>
      </p:sp>
      <p:sp>
        <p:nvSpPr>
          <p:cNvPr id="4" name="Овал 3"/>
          <p:cNvSpPr/>
          <p:nvPr/>
        </p:nvSpPr>
        <p:spPr>
          <a:xfrm>
            <a:off x="1547664" y="1856501"/>
            <a:ext cx="4896544" cy="45365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87909" y="2708920"/>
            <a:ext cx="2112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ВОСТОЧНАЯ ДОЛГОТА</a:t>
            </a:r>
          </a:p>
          <a:p>
            <a:pPr algn="ctr"/>
            <a:r>
              <a:rPr lang="ru-RU" sz="1600" dirty="0" smtClean="0"/>
              <a:t>В.Д.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08" y="3539977"/>
            <a:ext cx="2112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ЗАПАДНАЯ ДОЛГОТА</a:t>
            </a:r>
          </a:p>
          <a:p>
            <a:pPr algn="ctr"/>
            <a:r>
              <a:rPr lang="ru-RU" sz="1600" dirty="0" smtClean="0"/>
              <a:t>З.Д.</a:t>
            </a:r>
            <a:endParaRPr lang="ru-RU" sz="1600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3849612" y="1761150"/>
            <a:ext cx="179257" cy="1773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3849612" y="6304353"/>
            <a:ext cx="179257" cy="1773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есяц 11"/>
          <p:cNvSpPr/>
          <p:nvPr/>
        </p:nvSpPr>
        <p:spPr>
          <a:xfrm>
            <a:off x="2735745" y="1897477"/>
            <a:ext cx="1167440" cy="4454551"/>
          </a:xfrm>
          <a:prstGeom prst="moon">
            <a:avLst>
              <a:gd name="adj" fmla="val 56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е 2"/>
          <p:cNvSpPr txBox="1"/>
          <p:nvPr/>
        </p:nvSpPr>
        <p:spPr>
          <a:xfrm>
            <a:off x="2627784" y="2026833"/>
            <a:ext cx="576064" cy="36004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 smtClean="0">
                <a:effectLst/>
                <a:ea typeface="Calibri"/>
                <a:cs typeface="Times New Roman"/>
              </a:rPr>
              <a:t>0</a:t>
            </a:r>
            <a:r>
              <a:rPr lang="ru-RU" sz="1100" b="1" dirty="0">
                <a:effectLst/>
                <a:ea typeface="Calibri"/>
                <a:cs typeface="Calibri"/>
              </a:rPr>
              <a:t>°</a:t>
            </a:r>
            <a:endParaRPr lang="ru-RU" sz="1100" b="1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2057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Проверяем!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776644"/>
          </a:xfrm>
        </p:spPr>
        <p:txBody>
          <a:bodyPr/>
          <a:lstStyle/>
          <a:p>
            <a:pPr algn="just">
              <a:buAutoNum type="arabicParenR"/>
            </a:pPr>
            <a:r>
              <a:rPr lang="ru-RU" dirty="0" smtClean="0"/>
              <a:t>Чтобы кругосветное путешествие было короче, вы должны будете двигаться по 20° </a:t>
            </a:r>
            <a:r>
              <a:rPr lang="ru-RU" dirty="0" err="1" smtClean="0"/>
              <a:t>с.ш</a:t>
            </a:r>
            <a:r>
              <a:rPr lang="ru-RU" dirty="0" smtClean="0"/>
              <a:t>. или 40 </a:t>
            </a:r>
            <a:r>
              <a:rPr lang="ru-RU" dirty="0"/>
              <a:t>° </a:t>
            </a:r>
            <a:r>
              <a:rPr lang="ru-RU" dirty="0" err="1" smtClean="0"/>
              <a:t>с.ш</a:t>
            </a:r>
            <a:r>
              <a:rPr lang="ru-RU" dirty="0" smtClean="0"/>
              <a:t>.</a:t>
            </a:r>
          </a:p>
          <a:p>
            <a:pPr algn="just">
              <a:buAutoNum type="arabicParenR"/>
            </a:pPr>
            <a:r>
              <a:rPr lang="ru-RU" dirty="0" smtClean="0"/>
              <a:t>Определите по географической карте географические координаты городов: Москва, Мехико, Буэнос-Айрес</a:t>
            </a:r>
          </a:p>
          <a:p>
            <a:pPr algn="just">
              <a:buAutoNum type="arabicParenR"/>
            </a:pPr>
            <a:r>
              <a:rPr lang="ru-RU" dirty="0" smtClean="0"/>
              <a:t>Судно отправилось от точки с координатами 60 </a:t>
            </a:r>
            <a:r>
              <a:rPr lang="ru-RU" dirty="0"/>
              <a:t>° </a:t>
            </a:r>
            <a:r>
              <a:rPr lang="ru-RU" dirty="0" err="1" smtClean="0"/>
              <a:t>с.ш</a:t>
            </a:r>
            <a:r>
              <a:rPr lang="ru-RU" dirty="0" smtClean="0"/>
              <a:t>. 170 </a:t>
            </a:r>
            <a:r>
              <a:rPr lang="ru-RU" dirty="0"/>
              <a:t>° </a:t>
            </a:r>
            <a:r>
              <a:rPr lang="ru-RU" dirty="0" err="1" smtClean="0"/>
              <a:t>в.д</a:t>
            </a:r>
            <a:r>
              <a:rPr lang="ru-RU" dirty="0" smtClean="0"/>
              <a:t>. строго на юго-восток (азимут 135)</a:t>
            </a:r>
            <a:r>
              <a:rPr lang="ru-RU" dirty="0"/>
              <a:t> °</a:t>
            </a:r>
            <a:r>
              <a:rPr lang="ru-RU" dirty="0" smtClean="0"/>
              <a:t> и следует в этом направлении. Одновременно другое судно от точки, расположенной в 5000 км от юго-востоку от первой, с такой же скоростью отправилось к северо-западу (азимут 315°). Нанесите на контурную карту маршрут их движения. Встретятся ли эти суда?</a:t>
            </a:r>
          </a:p>
          <a:p>
            <a:pPr algn="just">
              <a:buAutoNum type="arabicParenR"/>
            </a:pPr>
            <a:endParaRPr lang="ru-RU" dirty="0"/>
          </a:p>
          <a:p>
            <a:pPr marL="0" indent="0"/>
            <a:r>
              <a:rPr lang="ru-RU" dirty="0" smtClean="0"/>
              <a:t> </a:t>
            </a:r>
          </a:p>
          <a:p>
            <a:pPr marL="0" indent="0" algn="ctr"/>
            <a:r>
              <a:rPr lang="ru-RU" dirty="0" smtClean="0"/>
              <a:t>Конкурс знатоков!!!</a:t>
            </a:r>
          </a:p>
          <a:p>
            <a:pPr marL="0" indent="0"/>
            <a:r>
              <a:rPr lang="ru-RU" dirty="0" smtClean="0"/>
              <a:t>Путешественник продвинулся от начального меридиана вдоль экватора в сторону Южной Америки на 555 км, а затем вдоль меридиана в Тропику Козерога (Южный тропик) на 222 км. Определите географические координаты конечной точки.</a:t>
            </a:r>
            <a:endParaRPr lang="ru-RU" dirty="0"/>
          </a:p>
        </p:txBody>
      </p:sp>
      <p:pic>
        <p:nvPicPr>
          <p:cNvPr id="4" name="Picture 2" descr="http://karta-puteshestvii.nethouse.ru/static/img/0000/0004/3350/43350831.g3whm5sau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-1914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055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243</TotalTime>
  <Words>279</Words>
  <Application>Microsoft Office PowerPoint</Application>
  <PresentationFormat>Экран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Углы</vt:lpstr>
      <vt:lpstr>§11. Географические координаты</vt:lpstr>
      <vt:lpstr>Мозговой штурм</vt:lpstr>
      <vt:lpstr>Морской бой</vt:lpstr>
      <vt:lpstr>Географическая широта</vt:lpstr>
      <vt:lpstr>отмечаем на контурной карте  стр. 6-7 : </vt:lpstr>
      <vt:lpstr>Географическая долгота</vt:lpstr>
      <vt:lpstr>Проверяем!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§11. Географические координаты</dc:title>
  <dc:creator>Zampomr1</dc:creator>
  <cp:lastModifiedBy>Zampomr1</cp:lastModifiedBy>
  <cp:revision>17</cp:revision>
  <dcterms:created xsi:type="dcterms:W3CDTF">2015-12-03T05:02:48Z</dcterms:created>
  <dcterms:modified xsi:type="dcterms:W3CDTF">2015-12-03T09:05:48Z</dcterms:modified>
</cp:coreProperties>
</file>